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x="7772400" cy="10058400"/>
  <p:notesSz cx="7772400" cy="10058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8620" y="402336"/>
            <a:ext cx="6995160" cy="16093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png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4" Type="http://schemas.openxmlformats.org/officeDocument/2006/relationships/image" Target="../media/image6.png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9.png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png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3.png"/></Relationships>
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4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80287" y="850393"/>
            <a:ext cx="6096000" cy="474345"/>
            <a:chOff x="780287" y="850393"/>
            <a:chExt cx="6096000" cy="47434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0287" y="850393"/>
              <a:ext cx="3788663" cy="473962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896111" y="1210056"/>
              <a:ext cx="5980430" cy="27940"/>
            </a:xfrm>
            <a:custGeom>
              <a:avLst/>
              <a:gdLst/>
              <a:ahLst/>
              <a:cxnLst/>
              <a:rect l="l" t="t" r="r" b="b"/>
              <a:pathLst>
                <a:path w="5980430" h="27940">
                  <a:moveTo>
                    <a:pt x="5980176" y="0"/>
                  </a:moveTo>
                  <a:lnTo>
                    <a:pt x="0" y="0"/>
                  </a:lnTo>
                  <a:lnTo>
                    <a:pt x="0" y="27431"/>
                  </a:lnTo>
                  <a:lnTo>
                    <a:pt x="5980176" y="27431"/>
                  </a:lnTo>
                  <a:lnTo>
                    <a:pt x="5980176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/>
          <p:cNvSpPr txBox="1"/>
          <p:nvPr/>
        </p:nvSpPr>
        <p:spPr>
          <a:xfrm>
            <a:off x="850759" y="900176"/>
            <a:ext cx="5972810" cy="245237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63500">
              <a:lnSpc>
                <a:spcPct val="100000"/>
              </a:lnSpc>
              <a:spcBef>
                <a:spcPts val="95"/>
              </a:spcBef>
            </a:pPr>
            <a:r>
              <a:rPr dirty="0" sz="1600" spc="-5" b="1">
                <a:latin typeface="Calibri"/>
                <a:cs typeface="Calibri"/>
              </a:rPr>
              <a:t>Section</a:t>
            </a:r>
            <a:r>
              <a:rPr dirty="0" sz="1600" spc="-15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1-1</a:t>
            </a:r>
            <a:r>
              <a:rPr dirty="0" sz="1600" spc="-1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: The</a:t>
            </a:r>
            <a:r>
              <a:rPr dirty="0" sz="1600" spc="1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3-D Coordinate</a:t>
            </a:r>
            <a:r>
              <a:rPr dirty="0" sz="1600" spc="1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System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550">
              <a:latin typeface="Calibri"/>
              <a:cs typeface="Calibri"/>
            </a:endParaRPr>
          </a:p>
          <a:p>
            <a:pPr algn="just" marL="63500" marR="99060">
              <a:lnSpc>
                <a:spcPct val="109500"/>
              </a:lnSpc>
            </a:pPr>
            <a:r>
              <a:rPr dirty="0" sz="1100">
                <a:latin typeface="Calibri"/>
                <a:cs typeface="Calibri"/>
              </a:rPr>
              <a:t>We’ll </a:t>
            </a:r>
            <a:r>
              <a:rPr dirty="0" sz="1100" spc="-5">
                <a:latin typeface="Calibri"/>
                <a:cs typeface="Calibri"/>
              </a:rPr>
              <a:t>start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chapter </a:t>
            </a:r>
            <a:r>
              <a:rPr dirty="0" sz="1100">
                <a:latin typeface="Calibri"/>
                <a:cs typeface="Calibri"/>
              </a:rPr>
              <a:t>off with a </a:t>
            </a:r>
            <a:r>
              <a:rPr dirty="0" sz="1100" spc="-5">
                <a:latin typeface="Calibri"/>
                <a:cs typeface="Calibri"/>
              </a:rPr>
              <a:t>fairly short discussion introducing </a:t>
            </a:r>
            <a:r>
              <a:rPr dirty="0" sz="1100">
                <a:latin typeface="Calibri"/>
                <a:cs typeface="Calibri"/>
              </a:rPr>
              <a:t>the 3-D </a:t>
            </a:r>
            <a:r>
              <a:rPr dirty="0" sz="1100" spc="-5">
                <a:latin typeface="Calibri"/>
                <a:cs typeface="Calibri"/>
              </a:rPr>
              <a:t>coordinate system and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conventions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we’ll </a:t>
            </a:r>
            <a:r>
              <a:rPr dirty="0" sz="1100" spc="-5">
                <a:latin typeface="Calibri"/>
                <a:cs typeface="Calibri"/>
              </a:rPr>
              <a:t>be using.</a:t>
            </a:r>
            <a:r>
              <a:rPr dirty="0" sz="1100">
                <a:latin typeface="Calibri"/>
                <a:cs typeface="Calibri"/>
              </a:rPr>
              <a:t> We </a:t>
            </a:r>
            <a:r>
              <a:rPr dirty="0" sz="1100" spc="-5">
                <a:latin typeface="Calibri"/>
                <a:cs typeface="Calibri"/>
              </a:rPr>
              <a:t>will also take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brief look at how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different coordinate systems </a:t>
            </a:r>
            <a:r>
              <a:rPr dirty="0" sz="1100">
                <a:latin typeface="Calibri"/>
                <a:cs typeface="Calibri"/>
              </a:rPr>
              <a:t> can</a:t>
            </a:r>
            <a:r>
              <a:rPr dirty="0" sz="1100" spc="-5">
                <a:latin typeface="Calibri"/>
                <a:cs typeface="Calibri"/>
              </a:rPr>
              <a:t> change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250">
              <a:latin typeface="Calibri"/>
              <a:cs typeface="Calibri"/>
            </a:endParaRPr>
          </a:p>
          <a:p>
            <a:pPr marL="63500" marR="55880" indent="-635">
              <a:lnSpc>
                <a:spcPct val="114700"/>
              </a:lnSpc>
            </a:pPr>
            <a:r>
              <a:rPr dirty="0" sz="1100">
                <a:latin typeface="Calibri"/>
                <a:cs typeface="Calibri"/>
              </a:rPr>
              <a:t>Let’s </a:t>
            </a:r>
            <a:r>
              <a:rPr dirty="0" sz="1100" spc="-5">
                <a:latin typeface="Calibri"/>
                <a:cs typeface="Calibri"/>
              </a:rPr>
              <a:t>first get some basic notation </a:t>
            </a:r>
            <a:r>
              <a:rPr dirty="0" sz="1100">
                <a:latin typeface="Calibri"/>
                <a:cs typeface="Calibri"/>
              </a:rPr>
              <a:t>out of </a:t>
            </a:r>
            <a:r>
              <a:rPr dirty="0" sz="1100" spc="-5">
                <a:latin typeface="Calibri"/>
                <a:cs typeface="Calibri"/>
              </a:rPr>
              <a:t>the way.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>
                <a:latin typeface="Calibri"/>
                <a:cs typeface="Calibri"/>
              </a:rPr>
              <a:t>3-D coordinate system is </a:t>
            </a:r>
            <a:r>
              <a:rPr dirty="0" sz="1100">
                <a:latin typeface="Calibri"/>
                <a:cs typeface="Calibri"/>
              </a:rPr>
              <a:t>often </a:t>
            </a:r>
            <a:r>
              <a:rPr dirty="0" sz="1100" spc="-5">
                <a:latin typeface="Calibri"/>
                <a:cs typeface="Calibri"/>
              </a:rPr>
              <a:t>denoted by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spc="65">
                <a:latin typeface="Tahoma"/>
                <a:cs typeface="Tahoma"/>
              </a:rPr>
              <a:t>ℝ</a:t>
            </a:r>
            <a:r>
              <a:rPr dirty="0" baseline="43650" sz="1050" spc="97">
                <a:latin typeface="Times New Roman"/>
                <a:cs typeface="Times New Roman"/>
              </a:rPr>
              <a:t>3 </a:t>
            </a:r>
            <a:r>
              <a:rPr dirty="0" sz="1100">
                <a:latin typeface="Calibri"/>
                <a:cs typeface="Calibri"/>
              </a:rPr>
              <a:t>.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Likewise, </a:t>
            </a:r>
            <a:r>
              <a:rPr dirty="0" sz="1100">
                <a:latin typeface="Calibri"/>
                <a:cs typeface="Calibri"/>
              </a:rPr>
              <a:t>the 2-D </a:t>
            </a:r>
            <a:r>
              <a:rPr dirty="0" sz="1100" spc="-5">
                <a:latin typeface="Calibri"/>
                <a:cs typeface="Calibri"/>
              </a:rPr>
              <a:t>coordinate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often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denoted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195">
                <a:latin typeface="Calibri"/>
                <a:cs typeface="Calibri"/>
              </a:rPr>
              <a:t> </a:t>
            </a:r>
            <a:r>
              <a:rPr dirty="0" sz="1200" spc="95">
                <a:latin typeface="Tahoma"/>
                <a:cs typeface="Tahoma"/>
              </a:rPr>
              <a:t>ℝ</a:t>
            </a:r>
            <a:r>
              <a:rPr dirty="0" baseline="43650" sz="1050" spc="142">
                <a:latin typeface="Times New Roman"/>
                <a:cs typeface="Times New Roman"/>
              </a:rPr>
              <a:t>2</a:t>
            </a:r>
            <a:r>
              <a:rPr dirty="0" baseline="43650" sz="1050" spc="494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1-D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 </a:t>
            </a:r>
            <a:r>
              <a:rPr dirty="0" sz="1100">
                <a:latin typeface="Calibri"/>
                <a:cs typeface="Calibri"/>
              </a:rPr>
              <a:t>system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denoted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 </a:t>
            </a:r>
            <a:r>
              <a:rPr dirty="0" sz="1150" spc="130">
                <a:latin typeface="Tahoma"/>
                <a:cs typeface="Tahoma"/>
              </a:rPr>
              <a:t>ℝ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Also,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5">
                <a:latin typeface="Calibri"/>
                <a:cs typeface="Calibri"/>
              </a:rPr>
              <a:t>might have </a:t>
            </a:r>
            <a:r>
              <a:rPr dirty="0" sz="1100">
                <a:latin typeface="Calibri"/>
                <a:cs typeface="Calibri"/>
              </a:rPr>
              <a:t>guessed then a </a:t>
            </a:r>
            <a:r>
              <a:rPr dirty="0" sz="1100" spc="-5">
                <a:latin typeface="Calibri"/>
                <a:cs typeface="Calibri"/>
              </a:rPr>
              <a:t>general </a:t>
            </a:r>
            <a:r>
              <a:rPr dirty="0" sz="1100" i="1">
                <a:latin typeface="Calibri"/>
                <a:cs typeface="Calibri"/>
              </a:rPr>
              <a:t>n </a:t>
            </a:r>
            <a:r>
              <a:rPr dirty="0" sz="1100" spc="-5">
                <a:latin typeface="Calibri"/>
                <a:cs typeface="Calibri"/>
              </a:rPr>
              <a:t>dimensional coordinate system is </a:t>
            </a:r>
            <a:r>
              <a:rPr dirty="0" sz="1100">
                <a:latin typeface="Calibri"/>
                <a:cs typeface="Calibri"/>
              </a:rPr>
              <a:t>often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denoted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185">
                <a:latin typeface="Calibri"/>
                <a:cs typeface="Calibri"/>
              </a:rPr>
              <a:t> </a:t>
            </a:r>
            <a:r>
              <a:rPr dirty="0" sz="1200" spc="100">
                <a:latin typeface="Tahoma"/>
                <a:cs typeface="Tahoma"/>
              </a:rPr>
              <a:t>ℝ</a:t>
            </a:r>
            <a:r>
              <a:rPr dirty="0" baseline="43650" sz="1050" spc="150" i="1">
                <a:latin typeface="Times New Roman"/>
                <a:cs typeface="Times New Roman"/>
              </a:rPr>
              <a:t>n</a:t>
            </a:r>
            <a:r>
              <a:rPr dirty="0" baseline="43650" sz="1050" spc="97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250">
              <a:latin typeface="Calibri"/>
              <a:cs typeface="Calibri"/>
            </a:endParaRPr>
          </a:p>
          <a:p>
            <a:pPr algn="just" marL="635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Next,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take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quick look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basic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 </a:t>
            </a:r>
            <a:r>
              <a:rPr dirty="0" sz="1100">
                <a:latin typeface="Calibri"/>
                <a:cs typeface="Calibri"/>
              </a:rPr>
              <a:t>system.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01145" y="6019889"/>
            <a:ext cx="5897880" cy="260223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3335" marR="145415">
              <a:lnSpc>
                <a:spcPct val="110000"/>
              </a:lnSpc>
              <a:spcBef>
                <a:spcPts val="95"/>
              </a:spcBef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standard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placement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the axes</a:t>
            </a:r>
            <a:r>
              <a:rPr dirty="0" sz="1100" spc="-5">
                <a:latin typeface="Calibri"/>
                <a:cs typeface="Calibri"/>
              </a:rPr>
              <a:t> 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class.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assumed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positive directions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shown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axes.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negative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axes</a:t>
            </a:r>
            <a:r>
              <a:rPr dirty="0" sz="1100">
                <a:latin typeface="Calibri"/>
                <a:cs typeface="Calibri"/>
              </a:rPr>
              <a:t> 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reason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needed.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150">
              <a:latin typeface="Calibri"/>
              <a:cs typeface="Calibri"/>
            </a:endParaRPr>
          </a:p>
          <a:p>
            <a:pPr marL="12700" marR="9525">
              <a:lnSpc>
                <a:spcPct val="109800"/>
              </a:lnSpc>
            </a:pP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various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 </a:t>
            </a:r>
            <a:r>
              <a:rPr dirty="0" sz="1100" spc="-5">
                <a:latin typeface="Calibri"/>
                <a:cs typeface="Calibri"/>
              </a:rPr>
              <a:t>this sketch.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P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general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 sitting</a:t>
            </a:r>
            <a:r>
              <a:rPr dirty="0" sz="1100">
                <a:latin typeface="Calibri"/>
                <a:cs typeface="Calibri"/>
              </a:rPr>
              <a:t> out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3-D space.</a:t>
            </a:r>
            <a:r>
              <a:rPr dirty="0" sz="1100" spc="2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 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P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drop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straight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down </a:t>
            </a:r>
            <a:r>
              <a:rPr dirty="0" sz="1100" spc="-5">
                <a:latin typeface="Calibri"/>
                <a:cs typeface="Calibri"/>
              </a:rPr>
              <a:t>until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reach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-coordinate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zero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arrive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point </a:t>
            </a:r>
            <a:r>
              <a:rPr dirty="0" sz="1100" i="1">
                <a:latin typeface="Calibri"/>
                <a:cs typeface="Calibri"/>
              </a:rPr>
              <a:t>Q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say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Q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sits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xy</a:t>
            </a:r>
            <a:r>
              <a:rPr dirty="0" sz="1100" spc="-5">
                <a:latin typeface="Calibri"/>
                <a:cs typeface="Calibri"/>
              </a:rPr>
              <a:t>-plane.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xy</a:t>
            </a:r>
            <a:r>
              <a:rPr dirty="0" sz="1100" spc="-5">
                <a:latin typeface="Calibri"/>
                <a:cs typeface="Calibri"/>
              </a:rPr>
              <a:t>-plane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corresponds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 which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have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zero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-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P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move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other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directions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shown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xz</a:t>
            </a:r>
            <a:r>
              <a:rPr dirty="0" sz="1100" spc="-5">
                <a:latin typeface="Calibri"/>
                <a:cs typeface="Calibri"/>
              </a:rPr>
              <a:t>-plane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S </a:t>
            </a:r>
            <a:r>
              <a:rPr dirty="0" sz="1100">
                <a:latin typeface="Calibri"/>
                <a:cs typeface="Calibri"/>
              </a:rPr>
              <a:t>with 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y</a:t>
            </a:r>
            <a:r>
              <a:rPr dirty="0" sz="1100" spc="-5">
                <a:latin typeface="Calibri"/>
                <a:cs typeface="Calibri"/>
              </a:rPr>
              <a:t>-coordinate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zero)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yz</a:t>
            </a:r>
            <a:r>
              <a:rPr dirty="0" sz="1100" spc="-5">
                <a:latin typeface="Calibri"/>
                <a:cs typeface="Calibri"/>
              </a:rPr>
              <a:t>-plane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R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x</a:t>
            </a:r>
            <a:r>
              <a:rPr dirty="0" sz="1100" spc="-5">
                <a:latin typeface="Calibri"/>
                <a:cs typeface="Calibri"/>
              </a:rPr>
              <a:t>-coordinate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zero).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150">
              <a:latin typeface="Calibri"/>
              <a:cs typeface="Calibri"/>
            </a:endParaRPr>
          </a:p>
          <a:p>
            <a:pPr marL="12700" marR="5080">
              <a:lnSpc>
                <a:spcPct val="1100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Collectively,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xy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xz</a:t>
            </a:r>
            <a:r>
              <a:rPr dirty="0" sz="1100" spc="-5">
                <a:latin typeface="Calibri"/>
                <a:cs typeface="Calibri"/>
              </a:rPr>
              <a:t>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yz</a:t>
            </a:r>
            <a:r>
              <a:rPr dirty="0" sz="1100" spc="-5">
                <a:latin typeface="Calibri"/>
                <a:cs typeface="Calibri"/>
              </a:rPr>
              <a:t>-planes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sometimes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called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coordinate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planes.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remainder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class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able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>
                <a:latin typeface="Calibri"/>
                <a:cs typeface="Calibri"/>
              </a:rPr>
              <a:t>various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planes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sure that</a:t>
            </a:r>
            <a:r>
              <a:rPr dirty="0" sz="1100">
                <a:latin typeface="Calibri"/>
                <a:cs typeface="Calibri"/>
              </a:rPr>
              <a:t> you </a:t>
            </a:r>
            <a:r>
              <a:rPr dirty="0" sz="1100" spc="-5">
                <a:latin typeface="Calibri"/>
                <a:cs typeface="Calibri"/>
              </a:rPr>
              <a:t>can.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12700" marR="24765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Also,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Q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often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referred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projection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P</a:t>
            </a:r>
            <a:r>
              <a:rPr dirty="0" sz="1100" spc="1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 i="1">
                <a:latin typeface="Calibri"/>
                <a:cs typeface="Calibri"/>
              </a:rPr>
              <a:t>xy</a:t>
            </a:r>
            <a:r>
              <a:rPr dirty="0" sz="1100" spc="-5">
                <a:latin typeface="Calibri"/>
                <a:cs typeface="Calibri"/>
              </a:rPr>
              <a:t>-plane.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Likewise,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R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projection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P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yz</a:t>
            </a:r>
            <a:r>
              <a:rPr dirty="0" sz="1100" spc="-5">
                <a:latin typeface="Calibri"/>
                <a:cs typeface="Calibri"/>
              </a:rPr>
              <a:t>-plane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i="1">
                <a:latin typeface="Calibri"/>
                <a:cs typeface="Calibri"/>
              </a:rPr>
              <a:t>S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projection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P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xz</a:t>
            </a:r>
            <a:r>
              <a:rPr dirty="0" sz="1100" spc="-5">
                <a:latin typeface="Calibri"/>
                <a:cs typeface="Calibri"/>
              </a:rPr>
              <a:t>-plane.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533649" y="3439663"/>
            <a:ext cx="2686037" cy="23334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0900" y="880547"/>
            <a:ext cx="5687060" cy="1542415"/>
          </a:xfrm>
          <a:prstGeom prst="rect">
            <a:avLst/>
          </a:prstGeom>
        </p:spPr>
        <p:txBody>
          <a:bodyPr wrap="square" lIns="0" tIns="26670" rIns="0" bIns="0" rtlCol="0" vert="horz">
            <a:spAutoFit/>
          </a:bodyPr>
          <a:lstStyle/>
          <a:p>
            <a:pPr marL="63500">
              <a:lnSpc>
                <a:spcPct val="100000"/>
              </a:lnSpc>
              <a:spcBef>
                <a:spcPts val="210"/>
              </a:spcBef>
            </a:pPr>
            <a:r>
              <a:rPr dirty="0" sz="1100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63500">
              <a:lnSpc>
                <a:spcPts val="1405"/>
              </a:lnSpc>
              <a:spcBef>
                <a:spcPts val="114"/>
              </a:spcBef>
            </a:pPr>
            <a:r>
              <a:rPr dirty="0" sz="1200" spc="-5">
                <a:latin typeface="Times New Roman"/>
                <a:cs typeface="Times New Roman"/>
              </a:rPr>
              <a:t>First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notice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that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because</a:t>
            </a:r>
            <a:r>
              <a:rPr dirty="0" sz="1200">
                <a:latin typeface="Times New Roman"/>
                <a:cs typeface="Times New Roman"/>
              </a:rPr>
              <a:t> there are </a:t>
            </a:r>
            <a:r>
              <a:rPr dirty="0" sz="1200" spc="-5">
                <a:latin typeface="Times New Roman"/>
                <a:cs typeface="Times New Roman"/>
              </a:rPr>
              <a:t>two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variables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in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this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equation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it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cannot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have</a:t>
            </a:r>
            <a:r>
              <a:rPr dirty="0" sz="1200">
                <a:latin typeface="Times New Roman"/>
                <a:cs typeface="Times New Roman"/>
              </a:rPr>
              <a:t> a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graph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in</a:t>
            </a:r>
            <a:r>
              <a:rPr dirty="0" sz="1200" spc="204">
                <a:latin typeface="Times New Roman"/>
                <a:cs typeface="Times New Roman"/>
              </a:rPr>
              <a:t> </a:t>
            </a:r>
            <a:r>
              <a:rPr dirty="0" sz="1150" spc="130">
                <a:latin typeface="Tahoma"/>
                <a:cs typeface="Tahoma"/>
              </a:rPr>
              <a:t>ℝ</a:t>
            </a:r>
            <a:endParaRPr sz="1150">
              <a:latin typeface="Tahoma"/>
              <a:cs typeface="Tahoma"/>
            </a:endParaRPr>
          </a:p>
          <a:p>
            <a:pPr marL="63500">
              <a:lnSpc>
                <a:spcPts val="1405"/>
              </a:lnSpc>
            </a:pPr>
            <a:r>
              <a:rPr dirty="0" sz="1200" spc="-5">
                <a:latin typeface="Times New Roman"/>
                <a:cs typeface="Times New Roman"/>
              </a:rPr>
              <a:t>since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equations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in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that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coordinate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system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can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Times New Roman"/>
                <a:cs typeface="Times New Roman"/>
              </a:rPr>
              <a:t>only</a:t>
            </a:r>
            <a:r>
              <a:rPr dirty="0" sz="1200" spc="-5">
                <a:latin typeface="Times New Roman"/>
                <a:cs typeface="Times New Roman"/>
              </a:rPr>
              <a:t> have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single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variable.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350">
              <a:latin typeface="Times New Roman"/>
              <a:cs typeface="Times New Roman"/>
            </a:endParaRPr>
          </a:p>
          <a:p>
            <a:pPr marL="635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 </a:t>
            </a:r>
            <a:r>
              <a:rPr dirty="0" sz="1100">
                <a:latin typeface="Calibri"/>
                <a:cs typeface="Calibri"/>
              </a:rPr>
              <a:t>so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180">
                <a:latin typeface="Calibri"/>
                <a:cs typeface="Calibri"/>
              </a:rPr>
              <a:t> </a:t>
            </a:r>
            <a:r>
              <a:rPr dirty="0" sz="1200" spc="100">
                <a:latin typeface="Tahoma"/>
                <a:cs typeface="Tahoma"/>
              </a:rPr>
              <a:t>ℝ</a:t>
            </a:r>
            <a:r>
              <a:rPr dirty="0" baseline="43650" sz="1050" spc="150">
                <a:latin typeface="Times New Roman"/>
                <a:cs typeface="Times New Roman"/>
              </a:rPr>
              <a:t>2</a:t>
            </a:r>
            <a:r>
              <a:rPr dirty="0" baseline="43650" sz="1050" spc="104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300">
              <a:latin typeface="Calibri"/>
              <a:cs typeface="Calibri"/>
            </a:endParaRPr>
          </a:p>
          <a:p>
            <a:pPr marL="63500" marR="151765" indent="-635">
              <a:lnSpc>
                <a:spcPct val="106900"/>
              </a:lnSpc>
            </a:pPr>
            <a:r>
              <a:rPr dirty="0" sz="1100" spc="-5">
                <a:latin typeface="Calibri"/>
                <a:cs typeface="Calibri"/>
              </a:rPr>
              <a:t>Likewise,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fact that the equation has two variables </a:t>
            </a:r>
            <a:r>
              <a:rPr dirty="0" sz="1100">
                <a:latin typeface="Calibri"/>
                <a:cs typeface="Calibri"/>
              </a:rPr>
              <a:t>means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 spc="-10">
                <a:latin typeface="Calibri"/>
                <a:cs typeface="Calibri"/>
              </a:rPr>
              <a:t>it </a:t>
            </a:r>
            <a:r>
              <a:rPr dirty="0" sz="1100" spc="-5">
                <a:latin typeface="Calibri"/>
                <a:cs typeface="Calibri"/>
              </a:rPr>
              <a:t>will also </a:t>
            </a:r>
            <a:r>
              <a:rPr dirty="0" sz="1100">
                <a:latin typeface="Calibri"/>
                <a:cs typeface="Calibri"/>
              </a:rPr>
              <a:t>have a </a:t>
            </a:r>
            <a:r>
              <a:rPr dirty="0" sz="1100" spc="-5">
                <a:latin typeface="Calibri"/>
                <a:cs typeface="Calibri"/>
              </a:rPr>
              <a:t>graph 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spc="65">
                <a:latin typeface="Tahoma"/>
                <a:cs typeface="Tahoma"/>
              </a:rPr>
              <a:t>ℝ</a:t>
            </a:r>
            <a:r>
              <a:rPr dirty="0" baseline="43650" sz="1050" spc="97">
                <a:latin typeface="Times New Roman"/>
                <a:cs typeface="Times New Roman"/>
              </a:rPr>
              <a:t>3 </a:t>
            </a:r>
            <a:r>
              <a:rPr dirty="0" sz="1100">
                <a:latin typeface="Calibri"/>
                <a:cs typeface="Calibri"/>
              </a:rPr>
              <a:t>.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Although in 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third variable,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z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5">
                <a:latin typeface="Calibri"/>
                <a:cs typeface="Calibri"/>
              </a:rPr>
              <a:t> have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any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96111" y="2628900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8"/>
                </a:lnTo>
                <a:lnTo>
                  <a:pt x="5980176" y="18288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4" name="object 4"/>
          <p:cNvGrpSpPr/>
          <p:nvPr/>
        </p:nvGrpSpPr>
        <p:grpSpPr>
          <a:xfrm>
            <a:off x="3542997" y="3635980"/>
            <a:ext cx="442595" cy="212090"/>
            <a:chOff x="3542997" y="3635980"/>
            <a:chExt cx="442595" cy="212090"/>
          </a:xfrm>
        </p:grpSpPr>
        <p:sp>
          <p:nvSpPr>
            <p:cNvPr id="5" name="object 5"/>
            <p:cNvSpPr/>
            <p:nvPr/>
          </p:nvSpPr>
          <p:spPr>
            <a:xfrm>
              <a:off x="3544189" y="3768601"/>
              <a:ext cx="15875" cy="11430"/>
            </a:xfrm>
            <a:custGeom>
              <a:avLst/>
              <a:gdLst/>
              <a:ahLst/>
              <a:cxnLst/>
              <a:rect l="l" t="t" r="r" b="b"/>
              <a:pathLst>
                <a:path w="15875" h="11429">
                  <a:moveTo>
                    <a:pt x="0" y="11378"/>
                  </a:moveTo>
                  <a:lnTo>
                    <a:pt x="1550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3559690" y="3768600"/>
              <a:ext cx="37465" cy="79375"/>
            </a:xfrm>
            <a:custGeom>
              <a:avLst/>
              <a:gdLst/>
              <a:ahLst/>
              <a:cxnLst/>
              <a:rect l="l" t="t" r="r" b="b"/>
              <a:pathLst>
                <a:path w="37464" h="79375">
                  <a:moveTo>
                    <a:pt x="0" y="0"/>
                  </a:moveTo>
                  <a:lnTo>
                    <a:pt x="36964" y="78865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3596654" y="3639512"/>
              <a:ext cx="40640" cy="208279"/>
            </a:xfrm>
            <a:custGeom>
              <a:avLst/>
              <a:gdLst/>
              <a:ahLst/>
              <a:cxnLst/>
              <a:rect l="l" t="t" r="r" b="b"/>
              <a:pathLst>
                <a:path w="40639" h="208279">
                  <a:moveTo>
                    <a:pt x="0" y="207953"/>
                  </a:moveTo>
                  <a:lnTo>
                    <a:pt x="4054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3637196" y="3639511"/>
              <a:ext cx="348615" cy="0"/>
            </a:xfrm>
            <a:custGeom>
              <a:avLst/>
              <a:gdLst/>
              <a:ahLst/>
              <a:cxnLst/>
              <a:rect l="l" t="t" r="r" b="b"/>
              <a:pathLst>
                <a:path w="348614" h="0">
                  <a:moveTo>
                    <a:pt x="0" y="0"/>
                  </a:moveTo>
                  <a:lnTo>
                    <a:pt x="34817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3542997" y="3635980"/>
              <a:ext cx="442595" cy="212090"/>
            </a:xfrm>
            <a:custGeom>
              <a:avLst/>
              <a:gdLst/>
              <a:ahLst/>
              <a:cxnLst/>
              <a:rect l="l" t="t" r="r" b="b"/>
              <a:pathLst>
                <a:path w="442595" h="212089">
                  <a:moveTo>
                    <a:pt x="57632" y="211484"/>
                  </a:moveTo>
                  <a:lnTo>
                    <a:pt x="50080" y="211484"/>
                  </a:lnTo>
                  <a:lnTo>
                    <a:pt x="12718" y="138112"/>
                  </a:lnTo>
                  <a:lnTo>
                    <a:pt x="2781" y="145959"/>
                  </a:lnTo>
                  <a:lnTo>
                    <a:pt x="0" y="142036"/>
                  </a:lnTo>
                  <a:lnTo>
                    <a:pt x="21065" y="127126"/>
                  </a:lnTo>
                  <a:lnTo>
                    <a:pt x="53657" y="193043"/>
                  </a:lnTo>
                  <a:lnTo>
                    <a:pt x="91416" y="0"/>
                  </a:lnTo>
                  <a:lnTo>
                    <a:pt x="442377" y="0"/>
                  </a:lnTo>
                  <a:lnTo>
                    <a:pt x="442377" y="7454"/>
                  </a:lnTo>
                  <a:lnTo>
                    <a:pt x="97378" y="7454"/>
                  </a:lnTo>
                  <a:lnTo>
                    <a:pt x="57632" y="21148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" name="object 10"/>
          <p:cNvSpPr txBox="1"/>
          <p:nvPr/>
        </p:nvSpPr>
        <p:spPr>
          <a:xfrm>
            <a:off x="838200" y="3006009"/>
            <a:ext cx="6005195" cy="20510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76200" marR="68580">
              <a:lnSpc>
                <a:spcPct val="1067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5. </a:t>
            </a:r>
            <a:r>
              <a:rPr dirty="0" sz="1100" spc="-5">
                <a:latin typeface="Calibri"/>
                <a:cs typeface="Calibri"/>
              </a:rPr>
              <a:t>List all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the coordinates systems </a:t>
            </a:r>
            <a:r>
              <a:rPr dirty="0" sz="1100">
                <a:latin typeface="Calibri"/>
                <a:cs typeface="Calibri"/>
              </a:rPr>
              <a:t>( </a:t>
            </a:r>
            <a:r>
              <a:rPr dirty="0" sz="1150" spc="130">
                <a:latin typeface="Tahoma"/>
                <a:cs typeface="Tahoma"/>
              </a:rPr>
              <a:t>ℝ </a:t>
            </a:r>
            <a:r>
              <a:rPr dirty="0" sz="1100">
                <a:latin typeface="Calibri"/>
                <a:cs typeface="Calibri"/>
              </a:rPr>
              <a:t>, </a:t>
            </a:r>
            <a:r>
              <a:rPr dirty="0" sz="1200" spc="95">
                <a:latin typeface="Tahoma"/>
                <a:cs typeface="Tahoma"/>
              </a:rPr>
              <a:t>ℝ</a:t>
            </a:r>
            <a:r>
              <a:rPr dirty="0" baseline="43650" sz="1050" spc="142">
                <a:latin typeface="Times New Roman"/>
                <a:cs typeface="Times New Roman"/>
              </a:rPr>
              <a:t>2 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200" spc="65">
                <a:latin typeface="Tahoma"/>
                <a:cs typeface="Tahoma"/>
              </a:rPr>
              <a:t>ℝ</a:t>
            </a:r>
            <a:r>
              <a:rPr dirty="0" baseline="43650" sz="1050" spc="97">
                <a:latin typeface="Times New Roman"/>
                <a:cs typeface="Times New Roman"/>
              </a:rPr>
              <a:t>3 </a:t>
            </a:r>
            <a:r>
              <a:rPr dirty="0" sz="1100">
                <a:latin typeface="Calibri"/>
                <a:cs typeface="Calibri"/>
              </a:rPr>
              <a:t>)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following equation will have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graph in.</a:t>
            </a:r>
            <a:r>
              <a:rPr dirty="0" sz="1100">
                <a:latin typeface="Calibri"/>
                <a:cs typeface="Calibri"/>
              </a:rPr>
              <a:t> Do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not </a:t>
            </a:r>
            <a:r>
              <a:rPr dirty="0" sz="1100" spc="-5">
                <a:latin typeface="Calibri"/>
                <a:cs typeface="Calibri"/>
              </a:rPr>
              <a:t>sketch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 algn="ctr" marL="97790">
              <a:lnSpc>
                <a:spcPct val="100000"/>
              </a:lnSpc>
              <a:spcBef>
                <a:spcPts val="720"/>
              </a:spcBef>
              <a:tabLst>
                <a:tab pos="481965" algn="l"/>
              </a:tabLst>
            </a:pPr>
            <a:r>
              <a:rPr dirty="0" sz="1150" spc="5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3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3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>
                <a:latin typeface="Times New Roman"/>
                <a:cs typeface="Times New Roman"/>
              </a:rPr>
              <a:t>	</a:t>
            </a:r>
            <a:r>
              <a:rPr dirty="0" sz="1150" spc="95" i="1">
                <a:latin typeface="Times New Roman"/>
                <a:cs typeface="Times New Roman"/>
              </a:rPr>
              <a:t>y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114">
                <a:latin typeface="Symbol"/>
                <a:cs typeface="Symbol"/>
              </a:rPr>
              <a:t></a:t>
            </a:r>
            <a:r>
              <a:rPr dirty="0" sz="1150" spc="25">
                <a:latin typeface="Times New Roman"/>
                <a:cs typeface="Times New Roman"/>
              </a:rPr>
              <a:t>1</a:t>
            </a:r>
            <a:r>
              <a:rPr dirty="0" sz="1150" spc="-10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100">
                <a:latin typeface="Times New Roman"/>
                <a:cs typeface="Times New Roman"/>
              </a:rPr>
              <a:t>6</a:t>
            </a:r>
            <a:r>
              <a:rPr dirty="0" sz="1150" spc="20" i="1">
                <a:latin typeface="Times New Roman"/>
                <a:cs typeface="Times New Roman"/>
              </a:rPr>
              <a:t>z</a:t>
            </a:r>
            <a:r>
              <a:rPr dirty="0" sz="1150" spc="3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2</a:t>
            </a:r>
            <a:endParaRPr sz="11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600">
              <a:latin typeface="Times New Roman"/>
              <a:cs typeface="Times New Roman"/>
            </a:endParaRPr>
          </a:p>
          <a:p>
            <a:pPr marL="75565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75565">
              <a:lnSpc>
                <a:spcPct val="100000"/>
              </a:lnSpc>
              <a:spcBef>
                <a:spcPts val="295"/>
              </a:spcBef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three variables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so</a:t>
            </a:r>
            <a:r>
              <a:rPr dirty="0" sz="1100" spc="-5">
                <a:latin typeface="Calibri"/>
                <a:cs typeface="Calibri"/>
              </a:rPr>
              <a:t> it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graph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200">
                <a:latin typeface="Calibri"/>
                <a:cs typeface="Calibri"/>
              </a:rPr>
              <a:t> </a:t>
            </a:r>
            <a:r>
              <a:rPr dirty="0" sz="1200" spc="65">
                <a:latin typeface="Tahoma"/>
                <a:cs typeface="Tahoma"/>
              </a:rPr>
              <a:t>ℝ</a:t>
            </a:r>
            <a:r>
              <a:rPr dirty="0" baseline="43650" sz="1050" spc="97">
                <a:latin typeface="Times New Roman"/>
                <a:cs typeface="Times New Roman"/>
              </a:rPr>
              <a:t>3</a:t>
            </a:r>
            <a:r>
              <a:rPr dirty="0" baseline="43650" sz="1050" spc="-3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300">
              <a:latin typeface="Calibri"/>
              <a:cs typeface="Calibri"/>
            </a:endParaRPr>
          </a:p>
          <a:p>
            <a:pPr marL="75565" marR="117475">
              <a:lnSpc>
                <a:spcPct val="1069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On </a:t>
            </a:r>
            <a:r>
              <a:rPr dirty="0" sz="1100" spc="-5">
                <a:latin typeface="Calibri"/>
                <a:cs typeface="Calibri"/>
              </a:rPr>
              <a:t>other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equation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three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210">
                <a:latin typeface="Calibri"/>
                <a:cs typeface="Calibri"/>
              </a:rPr>
              <a:t> </a:t>
            </a:r>
            <a:r>
              <a:rPr dirty="0" sz="1200" spc="95">
                <a:latin typeface="Tahoma"/>
                <a:cs typeface="Tahoma"/>
              </a:rPr>
              <a:t>ℝ</a:t>
            </a:r>
            <a:r>
              <a:rPr dirty="0" baseline="43650" sz="1050" spc="142">
                <a:latin typeface="Times New Roman"/>
                <a:cs typeface="Times New Roman"/>
              </a:rPr>
              <a:t>2</a:t>
            </a:r>
            <a:r>
              <a:rPr dirty="0" baseline="43650" sz="1050" spc="104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(can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most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variables)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spc="-10">
                <a:latin typeface="Calibri"/>
                <a:cs typeface="Calibri"/>
              </a:rPr>
              <a:t>it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 in</a:t>
            </a:r>
            <a:r>
              <a:rPr dirty="0" sz="1100" spc="175">
                <a:latin typeface="Calibri"/>
                <a:cs typeface="Calibri"/>
              </a:rPr>
              <a:t> </a:t>
            </a:r>
            <a:r>
              <a:rPr dirty="0" sz="1150" spc="130">
                <a:latin typeface="Tahoma"/>
                <a:cs typeface="Tahoma"/>
              </a:rPr>
              <a:t>ℝ</a:t>
            </a:r>
            <a:r>
              <a:rPr dirty="0" sz="1150" spc="135">
                <a:latin typeface="Tahoma"/>
                <a:cs typeface="Tahoma"/>
              </a:rPr>
              <a:t> </a:t>
            </a:r>
            <a:r>
              <a:rPr dirty="0" sz="1100" spc="-5">
                <a:latin typeface="Calibri"/>
                <a:cs typeface="Calibri"/>
              </a:rPr>
              <a:t>(can </a:t>
            </a:r>
            <a:r>
              <a:rPr dirty="0" sz="1100">
                <a:latin typeface="Calibri"/>
                <a:cs typeface="Calibri"/>
              </a:rPr>
              <a:t>only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single variable).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896111" y="5259323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76269" y="881504"/>
            <a:ext cx="5681980" cy="45847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 marR="30480">
              <a:lnSpc>
                <a:spcPct val="1184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Many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working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195">
                <a:latin typeface="Calibri"/>
                <a:cs typeface="Calibri"/>
              </a:rPr>
              <a:t> </a:t>
            </a:r>
            <a:r>
              <a:rPr dirty="0" sz="1200" spc="100">
                <a:latin typeface="Tahoma"/>
                <a:cs typeface="Tahoma"/>
              </a:rPr>
              <a:t>ℝ</a:t>
            </a:r>
            <a:r>
              <a:rPr dirty="0" baseline="43650" sz="1050" spc="150">
                <a:latin typeface="Times New Roman"/>
                <a:cs typeface="Times New Roman"/>
              </a:rPr>
              <a:t>2</a:t>
            </a:r>
            <a:r>
              <a:rPr dirty="0" baseline="43650" sz="1050" spc="487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natural extensions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190">
                <a:latin typeface="Calibri"/>
                <a:cs typeface="Calibri"/>
              </a:rPr>
              <a:t> </a:t>
            </a:r>
            <a:r>
              <a:rPr dirty="0" sz="1200" spc="65">
                <a:latin typeface="Tahoma"/>
                <a:cs typeface="Tahoma"/>
              </a:rPr>
              <a:t>ℝ</a:t>
            </a:r>
            <a:r>
              <a:rPr dirty="0" baseline="43650" sz="1050" spc="97">
                <a:latin typeface="Times New Roman"/>
                <a:cs typeface="Times New Roman"/>
              </a:rPr>
              <a:t>3</a:t>
            </a:r>
            <a:r>
              <a:rPr dirty="0" baseline="43650" sz="1050" spc="-22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instance,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distance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between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180">
                <a:latin typeface="Calibri"/>
                <a:cs typeface="Calibri"/>
              </a:rPr>
              <a:t> </a:t>
            </a:r>
            <a:r>
              <a:rPr dirty="0" sz="1200" spc="95">
                <a:latin typeface="Tahoma"/>
                <a:cs typeface="Tahoma"/>
              </a:rPr>
              <a:t>ℝ</a:t>
            </a:r>
            <a:r>
              <a:rPr dirty="0" baseline="43650" sz="1050" spc="142">
                <a:latin typeface="Times New Roman"/>
                <a:cs typeface="Times New Roman"/>
              </a:rPr>
              <a:t>2</a:t>
            </a:r>
            <a:r>
              <a:rPr dirty="0" baseline="43650" sz="1050" spc="48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 </a:t>
            </a:r>
            <a:r>
              <a:rPr dirty="0" sz="1100">
                <a:latin typeface="Calibri"/>
                <a:cs typeface="Calibri"/>
              </a:rPr>
              <a:t>by,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3301251" y="1383662"/>
            <a:ext cx="1394460" cy="259079"/>
            <a:chOff x="3301251" y="1383662"/>
            <a:chExt cx="1394460" cy="259079"/>
          </a:xfrm>
        </p:grpSpPr>
        <p:sp>
          <p:nvSpPr>
            <p:cNvPr id="4" name="object 4"/>
            <p:cNvSpPr/>
            <p:nvPr/>
          </p:nvSpPr>
          <p:spPr>
            <a:xfrm>
              <a:off x="3302837" y="1545850"/>
              <a:ext cx="15240" cy="13335"/>
            </a:xfrm>
            <a:custGeom>
              <a:avLst/>
              <a:gdLst/>
              <a:ahLst/>
              <a:cxnLst/>
              <a:rect l="l" t="t" r="r" b="b"/>
              <a:pathLst>
                <a:path w="15239" h="13334">
                  <a:moveTo>
                    <a:pt x="0" y="12846"/>
                  </a:moveTo>
                  <a:lnTo>
                    <a:pt x="15067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3317905" y="1545850"/>
              <a:ext cx="37465" cy="96520"/>
            </a:xfrm>
            <a:custGeom>
              <a:avLst/>
              <a:gdLst/>
              <a:ahLst/>
              <a:cxnLst/>
              <a:rect l="l" t="t" r="r" b="b"/>
              <a:pathLst>
                <a:path w="37464" h="96519">
                  <a:moveTo>
                    <a:pt x="0" y="0"/>
                  </a:moveTo>
                  <a:lnTo>
                    <a:pt x="36876" y="96349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3354782" y="1387275"/>
              <a:ext cx="40640" cy="255270"/>
            </a:xfrm>
            <a:custGeom>
              <a:avLst/>
              <a:gdLst/>
              <a:ahLst/>
              <a:cxnLst/>
              <a:rect l="l" t="t" r="r" b="b"/>
              <a:pathLst>
                <a:path w="40639" h="255269">
                  <a:moveTo>
                    <a:pt x="0" y="254923"/>
                  </a:moveTo>
                  <a:lnTo>
                    <a:pt x="4044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3395227" y="1387275"/>
              <a:ext cx="1300480" cy="0"/>
            </a:xfrm>
            <a:custGeom>
              <a:avLst/>
              <a:gdLst/>
              <a:ahLst/>
              <a:cxnLst/>
              <a:rect l="l" t="t" r="r" b="b"/>
              <a:pathLst>
                <a:path w="1300479" h="0">
                  <a:moveTo>
                    <a:pt x="0" y="0"/>
                  </a:moveTo>
                  <a:lnTo>
                    <a:pt x="130019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3301251" y="1383662"/>
              <a:ext cx="1394460" cy="259079"/>
            </a:xfrm>
            <a:custGeom>
              <a:avLst/>
              <a:gdLst/>
              <a:ahLst/>
              <a:cxnLst/>
              <a:rect l="l" t="t" r="r" b="b"/>
              <a:pathLst>
                <a:path w="1394460" h="259080">
                  <a:moveTo>
                    <a:pt x="57495" y="258536"/>
                  </a:moveTo>
                  <a:lnTo>
                    <a:pt x="49961" y="258536"/>
                  </a:lnTo>
                  <a:lnTo>
                    <a:pt x="12688" y="169011"/>
                  </a:lnTo>
                  <a:lnTo>
                    <a:pt x="3172" y="177041"/>
                  </a:lnTo>
                  <a:lnTo>
                    <a:pt x="0" y="173428"/>
                  </a:lnTo>
                  <a:lnTo>
                    <a:pt x="21015" y="155362"/>
                  </a:lnTo>
                  <a:lnTo>
                    <a:pt x="53530" y="236054"/>
                  </a:lnTo>
                  <a:lnTo>
                    <a:pt x="91200" y="0"/>
                  </a:lnTo>
                  <a:lnTo>
                    <a:pt x="1394171" y="0"/>
                  </a:lnTo>
                  <a:lnTo>
                    <a:pt x="1394171" y="7627"/>
                  </a:lnTo>
                  <a:lnTo>
                    <a:pt x="97147" y="7627"/>
                  </a:lnTo>
                  <a:lnTo>
                    <a:pt x="57495" y="25853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" name="object 9"/>
          <p:cNvSpPr txBox="1"/>
          <p:nvPr/>
        </p:nvSpPr>
        <p:spPr>
          <a:xfrm>
            <a:off x="3895232" y="1383408"/>
            <a:ext cx="69850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616881" y="1383408"/>
            <a:ext cx="69850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831771" y="1515487"/>
            <a:ext cx="1017269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94945" algn="l"/>
                <a:tab pos="701675" algn="l"/>
                <a:tab pos="959485" algn="l"/>
              </a:tabLst>
            </a:pPr>
            <a:r>
              <a:rPr dirty="0" sz="700" spc="-5">
                <a:latin typeface="Times New Roman"/>
                <a:cs typeface="Times New Roman"/>
              </a:rPr>
              <a:t>1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233108" y="1515487"/>
            <a:ext cx="69850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500764" y="1515487"/>
            <a:ext cx="69850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597446" y="1374174"/>
            <a:ext cx="2040889" cy="2679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799465" algn="l"/>
                <a:tab pos="1256030" algn="l"/>
                <a:tab pos="1501775" algn="l"/>
                <a:tab pos="1978025" algn="l"/>
              </a:tabLst>
            </a:pPr>
            <a:r>
              <a:rPr dirty="0" baseline="4629" sz="1800" spc="-7" i="1">
                <a:latin typeface="Times New Roman"/>
                <a:cs typeface="Times New Roman"/>
              </a:rPr>
              <a:t>d</a:t>
            </a:r>
            <a:r>
              <a:rPr dirty="0" baseline="4629" sz="1800" spc="-89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6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P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P</a:t>
            </a:r>
            <a:r>
              <a:rPr dirty="0" baseline="4629" sz="1800" spc="75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	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x</a:t>
            </a:r>
            <a:r>
              <a:rPr dirty="0" baseline="4629" sz="1800" i="1">
                <a:latin typeface="Times New Roman"/>
                <a:cs typeface="Times New Roman"/>
              </a:rPr>
              <a:t>	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>
                <a:latin typeface="Times New Roman"/>
                <a:cs typeface="Times New Roman"/>
              </a:rPr>
              <a:t>	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>
                <a:latin typeface="Times New Roman"/>
                <a:cs typeface="Times New Roman"/>
              </a:rPr>
              <a:t>	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605769" y="1410706"/>
            <a:ext cx="929005" cy="21082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8905" indent="-116839">
              <a:lnSpc>
                <a:spcPct val="100000"/>
              </a:lnSpc>
              <a:spcBef>
                <a:spcPts val="110"/>
              </a:spcBef>
              <a:buFont typeface="Symbol"/>
              <a:buChar char=""/>
              <a:tabLst>
                <a:tab pos="129539" algn="l"/>
                <a:tab pos="386715" algn="l"/>
              </a:tabLst>
            </a:pPr>
            <a:r>
              <a:rPr dirty="0" sz="1200" spc="-5" i="1">
                <a:latin typeface="Times New Roman"/>
                <a:cs typeface="Times New Roman"/>
              </a:rPr>
              <a:t>x	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45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34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876300" y="1864486"/>
            <a:ext cx="356933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While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distance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between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>
                <a:latin typeface="Calibri"/>
                <a:cs typeface="Calibri"/>
              </a:rPr>
              <a:t> points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180">
                <a:latin typeface="Calibri"/>
                <a:cs typeface="Calibri"/>
              </a:rPr>
              <a:t> </a:t>
            </a:r>
            <a:r>
              <a:rPr dirty="0" sz="1200" spc="65">
                <a:latin typeface="Tahoma"/>
                <a:cs typeface="Tahoma"/>
              </a:rPr>
              <a:t>ℝ</a:t>
            </a:r>
            <a:r>
              <a:rPr dirty="0" baseline="43650" sz="1050" spc="97">
                <a:latin typeface="Times New Roman"/>
                <a:cs typeface="Times New Roman"/>
              </a:rPr>
              <a:t>3</a:t>
            </a:r>
            <a:r>
              <a:rPr dirty="0" baseline="43650" sz="1050" spc="352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</a:t>
            </a:r>
            <a:r>
              <a:rPr dirty="0" sz="1100">
                <a:latin typeface="Calibri"/>
                <a:cs typeface="Calibri"/>
              </a:rPr>
              <a:t> by,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2958027" y="2118356"/>
            <a:ext cx="2087245" cy="259079"/>
            <a:chOff x="2958027" y="2118356"/>
            <a:chExt cx="2087245" cy="259079"/>
          </a:xfrm>
        </p:grpSpPr>
        <p:sp>
          <p:nvSpPr>
            <p:cNvPr id="18" name="object 18"/>
            <p:cNvSpPr/>
            <p:nvPr/>
          </p:nvSpPr>
          <p:spPr>
            <a:xfrm>
              <a:off x="2959612" y="2280544"/>
              <a:ext cx="15240" cy="13335"/>
            </a:xfrm>
            <a:custGeom>
              <a:avLst/>
              <a:gdLst/>
              <a:ahLst/>
              <a:cxnLst/>
              <a:rect l="l" t="t" r="r" b="b"/>
              <a:pathLst>
                <a:path w="15239" h="13335">
                  <a:moveTo>
                    <a:pt x="0" y="12846"/>
                  </a:moveTo>
                  <a:lnTo>
                    <a:pt x="1506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2974673" y="2280544"/>
              <a:ext cx="37465" cy="96520"/>
            </a:xfrm>
            <a:custGeom>
              <a:avLst/>
              <a:gdLst/>
              <a:ahLst/>
              <a:cxnLst/>
              <a:rect l="l" t="t" r="r" b="b"/>
              <a:pathLst>
                <a:path w="37464" h="96519">
                  <a:moveTo>
                    <a:pt x="0" y="0"/>
                  </a:moveTo>
                  <a:lnTo>
                    <a:pt x="36859" y="96349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/>
            <p:cNvSpPr/>
            <p:nvPr/>
          </p:nvSpPr>
          <p:spPr>
            <a:xfrm>
              <a:off x="3011532" y="2121970"/>
              <a:ext cx="40640" cy="255270"/>
            </a:xfrm>
            <a:custGeom>
              <a:avLst/>
              <a:gdLst/>
              <a:ahLst/>
              <a:cxnLst/>
              <a:rect l="l" t="t" r="r" b="b"/>
              <a:pathLst>
                <a:path w="40639" h="255269">
                  <a:moveTo>
                    <a:pt x="0" y="254923"/>
                  </a:moveTo>
                  <a:lnTo>
                    <a:pt x="4042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3051959" y="2121970"/>
              <a:ext cx="1993264" cy="0"/>
            </a:xfrm>
            <a:custGeom>
              <a:avLst/>
              <a:gdLst/>
              <a:ahLst/>
              <a:cxnLst/>
              <a:rect l="l" t="t" r="r" b="b"/>
              <a:pathLst>
                <a:path w="1993264" h="0">
                  <a:moveTo>
                    <a:pt x="0" y="0"/>
                  </a:moveTo>
                  <a:lnTo>
                    <a:pt x="199319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2958027" y="2118356"/>
              <a:ext cx="2087245" cy="259079"/>
            </a:xfrm>
            <a:custGeom>
              <a:avLst/>
              <a:gdLst/>
              <a:ahLst/>
              <a:cxnLst/>
              <a:rect l="l" t="t" r="r" b="b"/>
              <a:pathLst>
                <a:path w="2087245" h="259080">
                  <a:moveTo>
                    <a:pt x="57469" y="258537"/>
                  </a:moveTo>
                  <a:lnTo>
                    <a:pt x="49938" y="258537"/>
                  </a:lnTo>
                  <a:lnTo>
                    <a:pt x="12682" y="169012"/>
                  </a:lnTo>
                  <a:lnTo>
                    <a:pt x="3170" y="177041"/>
                  </a:lnTo>
                  <a:lnTo>
                    <a:pt x="0" y="173427"/>
                  </a:lnTo>
                  <a:lnTo>
                    <a:pt x="21006" y="155362"/>
                  </a:lnTo>
                  <a:lnTo>
                    <a:pt x="53505" y="236054"/>
                  </a:lnTo>
                  <a:lnTo>
                    <a:pt x="91158" y="0"/>
                  </a:lnTo>
                  <a:lnTo>
                    <a:pt x="2087127" y="0"/>
                  </a:lnTo>
                  <a:lnTo>
                    <a:pt x="2087127" y="7627"/>
                  </a:lnTo>
                  <a:lnTo>
                    <a:pt x="97102" y="7627"/>
                  </a:lnTo>
                  <a:lnTo>
                    <a:pt x="57469" y="25853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3" name="object 23"/>
          <p:cNvSpPr txBox="1"/>
          <p:nvPr/>
        </p:nvSpPr>
        <p:spPr>
          <a:xfrm>
            <a:off x="3551728" y="2118101"/>
            <a:ext cx="69850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273073" y="2118101"/>
            <a:ext cx="69850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966684" y="2118101"/>
            <a:ext cx="69850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488742" y="2250180"/>
            <a:ext cx="243141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94945" algn="l"/>
                <a:tab pos="701040" algn="l"/>
                <a:tab pos="959485" algn="l"/>
                <a:tab pos="1412875" algn="l"/>
                <a:tab pos="1680845" algn="l"/>
                <a:tab pos="2120265" algn="l"/>
                <a:tab pos="2374265" algn="l"/>
              </a:tabLst>
            </a:pPr>
            <a:r>
              <a:rPr dirty="0" sz="700" spc="-5">
                <a:latin typeface="Times New Roman"/>
                <a:cs typeface="Times New Roman"/>
              </a:rPr>
              <a:t>1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1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1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254505" y="2108869"/>
            <a:ext cx="1318895" cy="2679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798830" algn="l"/>
                <a:tab pos="1255395" algn="l"/>
              </a:tabLst>
            </a:pPr>
            <a:r>
              <a:rPr dirty="0" baseline="4629" sz="1800" spc="-7" i="1">
                <a:latin typeface="Times New Roman"/>
                <a:cs typeface="Times New Roman"/>
              </a:rPr>
              <a:t>d</a:t>
            </a:r>
            <a:r>
              <a:rPr dirty="0" baseline="4629" sz="1800" spc="-89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6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P</a:t>
            </a:r>
            <a:r>
              <a:rPr dirty="0" baseline="4629" sz="1800" spc="-232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P</a:t>
            </a:r>
            <a:r>
              <a:rPr dirty="0" baseline="4629" sz="1800" spc="75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	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x</a:t>
            </a:r>
            <a:r>
              <a:rPr dirty="0" baseline="4629" sz="1800" i="1">
                <a:latin typeface="Times New Roman"/>
                <a:cs typeface="Times New Roman"/>
              </a:rPr>
              <a:t>	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262400" y="2145398"/>
            <a:ext cx="1357630" cy="21082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8905" indent="-116839">
              <a:lnSpc>
                <a:spcPct val="100000"/>
              </a:lnSpc>
              <a:spcBef>
                <a:spcPts val="110"/>
              </a:spcBef>
              <a:buFont typeface="Symbol"/>
              <a:buChar char=""/>
              <a:tabLst>
                <a:tab pos="129539" algn="l"/>
                <a:tab pos="386715" algn="l"/>
                <a:tab pos="1108075" algn="l"/>
              </a:tabLst>
            </a:pPr>
            <a:r>
              <a:rPr dirty="0" sz="1200" spc="-5" i="1">
                <a:latin typeface="Times New Roman"/>
                <a:cs typeface="Times New Roman"/>
              </a:rPr>
              <a:t>x	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49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37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2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	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35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743557" y="2108869"/>
            <a:ext cx="1245235" cy="2679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487680" algn="l"/>
                <a:tab pos="733425" algn="l"/>
                <a:tab pos="950594" algn="l"/>
              </a:tabLst>
            </a:pP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40">
                <a:latin typeface="Times New Roman"/>
                <a:cs typeface="Times New Roman"/>
              </a:rPr>
              <a:t>	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	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40">
                <a:latin typeface="Times New Roman"/>
                <a:cs typeface="Times New Roman"/>
              </a:rPr>
              <a:t>	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20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863532" y="2508740"/>
            <a:ext cx="5859145" cy="1941195"/>
          </a:xfrm>
          <a:prstGeom prst="rect">
            <a:avLst/>
          </a:prstGeom>
        </p:spPr>
        <p:txBody>
          <a:bodyPr wrap="square" lIns="0" tIns="66040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520"/>
              </a:spcBef>
            </a:pPr>
            <a:r>
              <a:rPr dirty="0" baseline="5050" sz="1650" spc="-7">
                <a:latin typeface="Calibri"/>
                <a:cs typeface="Calibri"/>
              </a:rPr>
              <a:t>Likewise,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general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equation</a:t>
            </a:r>
            <a:r>
              <a:rPr dirty="0" baseline="5050" sz="1650">
                <a:latin typeface="Calibri"/>
                <a:cs typeface="Calibri"/>
              </a:rPr>
              <a:t> for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a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circle </a:t>
            </a:r>
            <a:r>
              <a:rPr dirty="0" baseline="5050" sz="1650">
                <a:latin typeface="Calibri"/>
                <a:cs typeface="Calibri"/>
              </a:rPr>
              <a:t>with </a:t>
            </a:r>
            <a:r>
              <a:rPr dirty="0" baseline="5050" sz="1650" spc="-7">
                <a:latin typeface="Calibri"/>
                <a:cs typeface="Calibri"/>
              </a:rPr>
              <a:t>center</a:t>
            </a:r>
            <a:r>
              <a:rPr dirty="0" baseline="5050" sz="1650" spc="225">
                <a:latin typeface="Calibri"/>
                <a:cs typeface="Calibri"/>
              </a:rPr>
              <a:t> </a:t>
            </a:r>
            <a:r>
              <a:rPr dirty="0" sz="1600" spc="-15">
                <a:latin typeface="Symbol"/>
                <a:cs typeface="Symbol"/>
              </a:rPr>
              <a:t></a:t>
            </a:r>
            <a:r>
              <a:rPr dirty="0" baseline="4629" sz="1800" spc="-22" i="1">
                <a:latin typeface="Times New Roman"/>
                <a:cs typeface="Times New Roman"/>
              </a:rPr>
              <a:t>h</a:t>
            </a:r>
            <a:r>
              <a:rPr dirty="0" baseline="4629" sz="1800" spc="-22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k</a:t>
            </a:r>
            <a:r>
              <a:rPr dirty="0" baseline="4629" sz="1800" spc="-195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50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radius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i="1">
                <a:latin typeface="Calibri"/>
                <a:cs typeface="Calibri"/>
              </a:rPr>
              <a:t>r</a:t>
            </a:r>
            <a:r>
              <a:rPr dirty="0" baseline="5050" sz="1650" spc="15" i="1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given by,</a:t>
            </a:r>
            <a:endParaRPr baseline="5050" sz="1650">
              <a:latin typeface="Calibri"/>
              <a:cs typeface="Calibri"/>
            </a:endParaRPr>
          </a:p>
          <a:p>
            <a:pPr algn="ctr" marR="267970">
              <a:lnSpc>
                <a:spcPct val="100000"/>
              </a:lnSpc>
              <a:spcBef>
                <a:spcPts val="409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x</a:t>
            </a:r>
            <a:r>
              <a:rPr dirty="0" baseline="4830" sz="1725" spc="-112" i="1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</a:t>
            </a:r>
            <a:r>
              <a:rPr dirty="0" baseline="4830" sz="1725" spc="-127">
                <a:latin typeface="Times New Roman"/>
                <a:cs typeface="Times New Roman"/>
              </a:rPr>
              <a:t> </a:t>
            </a:r>
            <a:r>
              <a:rPr dirty="0" baseline="4830" sz="1725" spc="157" i="1">
                <a:latin typeface="Times New Roman"/>
                <a:cs typeface="Times New Roman"/>
              </a:rPr>
              <a:t>h</a:t>
            </a:r>
            <a:r>
              <a:rPr dirty="0" sz="1550" spc="-95">
                <a:latin typeface="Symbol"/>
                <a:cs typeface="Symbol"/>
              </a:rPr>
              <a:t></a:t>
            </a:r>
            <a:r>
              <a:rPr dirty="0" baseline="68376" sz="975" spc="30">
                <a:latin typeface="Times New Roman"/>
                <a:cs typeface="Times New Roman"/>
              </a:rPr>
              <a:t>2</a:t>
            </a:r>
            <a:r>
              <a:rPr dirty="0" baseline="68376" sz="975">
                <a:latin typeface="Times New Roman"/>
                <a:cs typeface="Times New Roman"/>
              </a:rPr>
              <a:t> </a:t>
            </a:r>
            <a:r>
              <a:rPr dirty="0" baseline="68376" sz="975" spc="-7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</a:t>
            </a:r>
            <a:r>
              <a:rPr dirty="0" baseline="4830" sz="1725" spc="-157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75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y</a:t>
            </a:r>
            <a:r>
              <a:rPr dirty="0" baseline="4830" sz="1725" spc="-82" i="1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</a:t>
            </a:r>
            <a:r>
              <a:rPr dirty="0" baseline="4830" sz="1725" spc="-127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k</a:t>
            </a:r>
            <a:r>
              <a:rPr dirty="0" baseline="4830" sz="1725" spc="-187" i="1">
                <a:latin typeface="Times New Roman"/>
                <a:cs typeface="Times New Roman"/>
              </a:rPr>
              <a:t> </a:t>
            </a:r>
            <a:r>
              <a:rPr dirty="0" sz="1550" spc="-95">
                <a:latin typeface="Symbol"/>
                <a:cs typeface="Symbol"/>
              </a:rPr>
              <a:t></a:t>
            </a:r>
            <a:r>
              <a:rPr dirty="0" baseline="68376" sz="975" spc="30">
                <a:latin typeface="Times New Roman"/>
                <a:cs typeface="Times New Roman"/>
              </a:rPr>
              <a:t>2</a:t>
            </a:r>
            <a:r>
              <a:rPr dirty="0" baseline="68376" sz="975">
                <a:latin typeface="Times New Roman"/>
                <a:cs typeface="Times New Roman"/>
              </a:rPr>
              <a:t> </a:t>
            </a:r>
            <a:r>
              <a:rPr dirty="0" baseline="68376" sz="975" spc="104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 spc="-15">
                <a:latin typeface="Times New Roman"/>
                <a:cs typeface="Times New Roman"/>
              </a:rPr>
              <a:t> </a:t>
            </a:r>
            <a:r>
              <a:rPr dirty="0" baseline="4830" sz="1725" spc="22" i="1">
                <a:latin typeface="Times New Roman"/>
                <a:cs typeface="Times New Roman"/>
              </a:rPr>
              <a:t>r</a:t>
            </a:r>
            <a:r>
              <a:rPr dirty="0" baseline="4830" sz="1725" spc="-277" i="1">
                <a:latin typeface="Times New Roman"/>
                <a:cs typeface="Times New Roman"/>
              </a:rPr>
              <a:t> </a:t>
            </a:r>
            <a:r>
              <a:rPr dirty="0" baseline="51282" sz="975" spc="30">
                <a:latin typeface="Times New Roman"/>
                <a:cs typeface="Times New Roman"/>
              </a:rPr>
              <a:t>2</a:t>
            </a:r>
            <a:endParaRPr baseline="51282" sz="975">
              <a:latin typeface="Times New Roman"/>
              <a:cs typeface="Times New Roman"/>
            </a:endParaRPr>
          </a:p>
          <a:p>
            <a:pPr marL="50800">
              <a:lnSpc>
                <a:spcPct val="100000"/>
              </a:lnSpc>
              <a:spcBef>
                <a:spcPts val="114"/>
              </a:spcBef>
            </a:pPr>
            <a:r>
              <a:rPr dirty="0" baseline="5050" sz="1650" spc="-7">
                <a:latin typeface="Calibri"/>
                <a:cs typeface="Calibri"/>
              </a:rPr>
              <a:t>and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general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equation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for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a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sphere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with </a:t>
            </a:r>
            <a:r>
              <a:rPr dirty="0" baseline="5050" sz="1650" spc="-7">
                <a:latin typeface="Calibri"/>
                <a:cs typeface="Calibri"/>
              </a:rPr>
              <a:t>center</a:t>
            </a:r>
            <a:r>
              <a:rPr dirty="0" baseline="5050" sz="1650" spc="195">
                <a:latin typeface="Calibri"/>
                <a:cs typeface="Calibri"/>
              </a:rPr>
              <a:t> </a:t>
            </a:r>
            <a:r>
              <a:rPr dirty="0" sz="1600" spc="-10">
                <a:latin typeface="Symbol"/>
                <a:cs typeface="Symbol"/>
              </a:rPr>
              <a:t></a:t>
            </a:r>
            <a:r>
              <a:rPr dirty="0" baseline="4629" sz="1800" spc="-15" i="1">
                <a:latin typeface="Times New Roman"/>
                <a:cs typeface="Times New Roman"/>
              </a:rPr>
              <a:t>h</a:t>
            </a:r>
            <a:r>
              <a:rPr dirty="0" baseline="4629" sz="1800" spc="-15">
                <a:latin typeface="Times New Roman"/>
                <a:cs typeface="Times New Roman"/>
              </a:rPr>
              <a:t>,</a:t>
            </a:r>
            <a:r>
              <a:rPr dirty="0" baseline="4629" sz="1800" spc="-217">
                <a:latin typeface="Times New Roman"/>
                <a:cs typeface="Times New Roman"/>
              </a:rPr>
              <a:t> </a:t>
            </a:r>
            <a:r>
              <a:rPr dirty="0" baseline="4629" sz="1800" spc="67" i="1">
                <a:latin typeface="Times New Roman"/>
                <a:cs typeface="Times New Roman"/>
              </a:rPr>
              <a:t>k</a:t>
            </a:r>
            <a:r>
              <a:rPr dirty="0" baseline="4629" sz="1800" spc="67">
                <a:latin typeface="Times New Roman"/>
                <a:cs typeface="Times New Roman"/>
              </a:rPr>
              <a:t>,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l</a:t>
            </a:r>
            <a:r>
              <a:rPr dirty="0" baseline="4629" sz="1800" spc="-23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60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radius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i="1">
                <a:latin typeface="Calibri"/>
                <a:cs typeface="Calibri"/>
              </a:rPr>
              <a:t>r</a:t>
            </a:r>
            <a:r>
              <a:rPr dirty="0" baseline="5050" sz="1650" spc="15" i="1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 given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by,</a:t>
            </a:r>
            <a:endParaRPr baseline="5050" sz="1650">
              <a:latin typeface="Calibri"/>
              <a:cs typeface="Calibri"/>
            </a:endParaRPr>
          </a:p>
          <a:p>
            <a:pPr algn="ctr" marR="269240">
              <a:lnSpc>
                <a:spcPct val="100000"/>
              </a:lnSpc>
              <a:spcBef>
                <a:spcPts val="415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x</a:t>
            </a:r>
            <a:r>
              <a:rPr dirty="0" baseline="4830" sz="1725" spc="-112" i="1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</a:t>
            </a:r>
            <a:r>
              <a:rPr dirty="0" baseline="4830" sz="1725" spc="-127">
                <a:latin typeface="Times New Roman"/>
                <a:cs typeface="Times New Roman"/>
              </a:rPr>
              <a:t> </a:t>
            </a:r>
            <a:r>
              <a:rPr dirty="0" baseline="4830" sz="1725" spc="157" i="1">
                <a:latin typeface="Times New Roman"/>
                <a:cs typeface="Times New Roman"/>
              </a:rPr>
              <a:t>h</a:t>
            </a:r>
            <a:r>
              <a:rPr dirty="0" sz="1550" spc="-95">
                <a:latin typeface="Symbol"/>
                <a:cs typeface="Symbol"/>
              </a:rPr>
              <a:t></a:t>
            </a:r>
            <a:r>
              <a:rPr dirty="0" baseline="68376" sz="975" spc="30">
                <a:latin typeface="Times New Roman"/>
                <a:cs typeface="Times New Roman"/>
              </a:rPr>
              <a:t>2</a:t>
            </a:r>
            <a:r>
              <a:rPr dirty="0" baseline="68376" sz="975">
                <a:latin typeface="Times New Roman"/>
                <a:cs typeface="Times New Roman"/>
              </a:rPr>
              <a:t> </a:t>
            </a:r>
            <a:r>
              <a:rPr dirty="0" baseline="68376" sz="975" spc="-7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</a:t>
            </a:r>
            <a:r>
              <a:rPr dirty="0" baseline="4830" sz="1725" spc="-157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75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y</a:t>
            </a:r>
            <a:r>
              <a:rPr dirty="0" baseline="4830" sz="1725" spc="-82" i="1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</a:t>
            </a:r>
            <a:r>
              <a:rPr dirty="0" baseline="4830" sz="1725" spc="-127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k</a:t>
            </a:r>
            <a:r>
              <a:rPr dirty="0" baseline="4830" sz="1725" spc="-179" i="1">
                <a:latin typeface="Times New Roman"/>
                <a:cs typeface="Times New Roman"/>
              </a:rPr>
              <a:t> </a:t>
            </a:r>
            <a:r>
              <a:rPr dirty="0" sz="1550" spc="-95">
                <a:latin typeface="Symbol"/>
                <a:cs typeface="Symbol"/>
              </a:rPr>
              <a:t></a:t>
            </a:r>
            <a:r>
              <a:rPr dirty="0" baseline="68376" sz="975" spc="30">
                <a:latin typeface="Times New Roman"/>
                <a:cs typeface="Times New Roman"/>
              </a:rPr>
              <a:t>2</a:t>
            </a:r>
            <a:r>
              <a:rPr dirty="0" baseline="68376" sz="975">
                <a:latin typeface="Times New Roman"/>
                <a:cs typeface="Times New Roman"/>
              </a:rPr>
              <a:t> </a:t>
            </a:r>
            <a:r>
              <a:rPr dirty="0" baseline="68376" sz="975" spc="-7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</a:t>
            </a:r>
            <a:r>
              <a:rPr dirty="0" baseline="4830" sz="1725" spc="-157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830" sz="1725" spc="22" i="1">
                <a:latin typeface="Times New Roman"/>
                <a:cs typeface="Times New Roman"/>
              </a:rPr>
              <a:t>z</a:t>
            </a:r>
            <a:r>
              <a:rPr dirty="0" baseline="4830" sz="1725" spc="-67" i="1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</a:t>
            </a:r>
            <a:r>
              <a:rPr dirty="0" baseline="4830" sz="1725" spc="-187">
                <a:latin typeface="Times New Roman"/>
                <a:cs typeface="Times New Roman"/>
              </a:rPr>
              <a:t> </a:t>
            </a:r>
            <a:r>
              <a:rPr dirty="0" baseline="4830" sz="1725" spc="15" i="1">
                <a:latin typeface="Times New Roman"/>
                <a:cs typeface="Times New Roman"/>
              </a:rPr>
              <a:t>l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95">
                <a:latin typeface="Symbol"/>
                <a:cs typeface="Symbol"/>
              </a:rPr>
              <a:t></a:t>
            </a:r>
            <a:r>
              <a:rPr dirty="0" baseline="68376" sz="975" spc="30">
                <a:latin typeface="Times New Roman"/>
                <a:cs typeface="Times New Roman"/>
              </a:rPr>
              <a:t>2</a:t>
            </a:r>
            <a:r>
              <a:rPr dirty="0" baseline="68376" sz="975">
                <a:latin typeface="Times New Roman"/>
                <a:cs typeface="Times New Roman"/>
              </a:rPr>
              <a:t> </a:t>
            </a:r>
            <a:r>
              <a:rPr dirty="0" baseline="68376" sz="975" spc="104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 spc="-15">
                <a:latin typeface="Times New Roman"/>
                <a:cs typeface="Times New Roman"/>
              </a:rPr>
              <a:t> </a:t>
            </a:r>
            <a:r>
              <a:rPr dirty="0" baseline="4830" sz="1725" spc="22" i="1">
                <a:latin typeface="Times New Roman"/>
                <a:cs typeface="Times New Roman"/>
              </a:rPr>
              <a:t>r</a:t>
            </a:r>
            <a:r>
              <a:rPr dirty="0" baseline="4830" sz="1725" spc="-277" i="1">
                <a:latin typeface="Times New Roman"/>
                <a:cs typeface="Times New Roman"/>
              </a:rPr>
              <a:t> </a:t>
            </a:r>
            <a:r>
              <a:rPr dirty="0" baseline="51282" sz="975" spc="30">
                <a:latin typeface="Times New Roman"/>
                <a:cs typeface="Times New Roman"/>
              </a:rPr>
              <a:t>2</a:t>
            </a:r>
            <a:endParaRPr baseline="51282" sz="975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600">
              <a:latin typeface="Times New Roman"/>
              <a:cs typeface="Times New Roman"/>
            </a:endParaRPr>
          </a:p>
          <a:p>
            <a:pPr marL="508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that said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careful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about just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translating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everything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know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about</a:t>
            </a:r>
            <a:r>
              <a:rPr dirty="0" sz="1100" spc="185">
                <a:latin typeface="Calibri"/>
                <a:cs typeface="Calibri"/>
              </a:rPr>
              <a:t> </a:t>
            </a:r>
            <a:r>
              <a:rPr dirty="0" sz="1200" spc="100">
                <a:latin typeface="Tahoma"/>
                <a:cs typeface="Tahoma"/>
              </a:rPr>
              <a:t>ℝ</a:t>
            </a:r>
            <a:r>
              <a:rPr dirty="0" baseline="43650" sz="1050" spc="150">
                <a:latin typeface="Times New Roman"/>
                <a:cs typeface="Times New Roman"/>
              </a:rPr>
              <a:t>2</a:t>
            </a:r>
            <a:r>
              <a:rPr dirty="0" baseline="43650" sz="1050" spc="494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190">
                <a:latin typeface="Calibri"/>
                <a:cs typeface="Calibri"/>
              </a:rPr>
              <a:t> </a:t>
            </a:r>
            <a:r>
              <a:rPr dirty="0" sz="1200" spc="65">
                <a:latin typeface="Tahoma"/>
                <a:cs typeface="Tahoma"/>
              </a:rPr>
              <a:t>ℝ</a:t>
            </a:r>
            <a:r>
              <a:rPr dirty="0" baseline="43650" sz="1050" spc="97">
                <a:latin typeface="Times New Roman"/>
                <a:cs typeface="Times New Roman"/>
              </a:rPr>
              <a:t>3</a:t>
            </a:r>
            <a:endParaRPr baseline="43650" sz="1050">
              <a:latin typeface="Times New Roman"/>
              <a:cs typeface="Times New Roman"/>
            </a:endParaRPr>
          </a:p>
          <a:p>
            <a:pPr marL="50800" marR="173355">
              <a:lnSpc>
                <a:spcPts val="1450"/>
              </a:lnSpc>
              <a:spcBef>
                <a:spcPts val="45"/>
              </a:spcBef>
            </a:pP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assuming </a:t>
            </a:r>
            <a:r>
              <a:rPr dirty="0" sz="1100" spc="-5">
                <a:latin typeface="Calibri"/>
                <a:cs typeface="Calibri"/>
              </a:rPr>
              <a:t>that it 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same way.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good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graphing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extent.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Consider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following example.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917447" y="4646676"/>
            <a:ext cx="5937885" cy="3976370"/>
          </a:xfrm>
          <a:prstGeom prst="rect">
            <a:avLst/>
          </a:prstGeom>
          <a:ln w="6096">
            <a:solidFill>
              <a:srgbClr val="000000"/>
            </a:solidFill>
          </a:ln>
        </p:spPr>
        <p:txBody>
          <a:bodyPr wrap="square" lIns="0" tIns="18415" rIns="0" bIns="0" rtlCol="0" vert="horz">
            <a:spAutoFit/>
          </a:bodyPr>
          <a:lstStyle/>
          <a:p>
            <a:pPr marL="67945">
              <a:lnSpc>
                <a:spcPct val="100000"/>
              </a:lnSpc>
              <a:spcBef>
                <a:spcPts val="145"/>
              </a:spcBef>
            </a:pPr>
            <a:r>
              <a:rPr dirty="0" sz="1200" b="1" i="1">
                <a:latin typeface="Times New Roman"/>
                <a:cs typeface="Times New Roman"/>
              </a:rPr>
              <a:t>Exa</a:t>
            </a:r>
            <a:r>
              <a:rPr dirty="0" sz="1200" spc="10" b="1" i="1">
                <a:latin typeface="Times New Roman"/>
                <a:cs typeface="Times New Roman"/>
              </a:rPr>
              <a:t>m</a:t>
            </a:r>
            <a:r>
              <a:rPr dirty="0" sz="1200" spc="-15" b="1" i="1">
                <a:latin typeface="Times New Roman"/>
                <a:cs typeface="Times New Roman"/>
              </a:rPr>
              <a:t>p</a:t>
            </a:r>
            <a:r>
              <a:rPr dirty="0" sz="1200" b="1" i="1">
                <a:latin typeface="Times New Roman"/>
                <a:cs typeface="Times New Roman"/>
              </a:rPr>
              <a:t>le</a:t>
            </a:r>
            <a:r>
              <a:rPr dirty="0" sz="1200" spc="-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1 </a:t>
            </a:r>
            <a:r>
              <a:rPr dirty="0" sz="1200" spc="20" b="1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Grap</a:t>
            </a:r>
            <a:r>
              <a:rPr dirty="0" sz="1100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3</a:t>
            </a:r>
            <a:r>
              <a:rPr dirty="0" sz="1200" spc="8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</a:t>
            </a:r>
            <a:r>
              <a:rPr dirty="0" sz="1100">
                <a:latin typeface="Calibri"/>
                <a:cs typeface="Calibri"/>
              </a:rPr>
              <a:t>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80">
                <a:latin typeface="Calibri"/>
                <a:cs typeface="Calibri"/>
              </a:rPr>
              <a:t> </a:t>
            </a:r>
            <a:r>
              <a:rPr dirty="0" sz="1150" spc="130">
                <a:latin typeface="Tahoma"/>
                <a:cs typeface="Tahoma"/>
              </a:rPr>
              <a:t>ℝ</a:t>
            </a:r>
            <a:r>
              <a:rPr dirty="0" sz="1150" spc="-120">
                <a:latin typeface="Tahoma"/>
                <a:cs typeface="Tahoma"/>
              </a:rPr>
              <a:t> 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5">
                <a:latin typeface="Calibri"/>
                <a:cs typeface="Calibri"/>
              </a:rPr>
              <a:t> </a:t>
            </a:r>
            <a:r>
              <a:rPr dirty="0" sz="1200" spc="190">
                <a:latin typeface="Tahoma"/>
                <a:cs typeface="Tahoma"/>
              </a:rPr>
              <a:t>ℝ</a:t>
            </a:r>
            <a:r>
              <a:rPr dirty="0" baseline="43650" sz="1050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70">
                <a:latin typeface="Calibri"/>
                <a:cs typeface="Calibri"/>
              </a:rPr>
              <a:t> </a:t>
            </a:r>
            <a:r>
              <a:rPr dirty="0" sz="1200" spc="140">
                <a:latin typeface="Tahoma"/>
                <a:cs typeface="Tahoma"/>
              </a:rPr>
              <a:t>ℝ</a:t>
            </a:r>
            <a:r>
              <a:rPr dirty="0" baseline="43650" sz="1050" spc="-15">
                <a:latin typeface="Times New Roman"/>
                <a:cs typeface="Times New Roman"/>
              </a:rPr>
              <a:t>3</a:t>
            </a:r>
            <a:r>
              <a:rPr dirty="0" baseline="43650" sz="1050" spc="-3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67945">
              <a:lnSpc>
                <a:spcPct val="100000"/>
              </a:lnSpc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67945">
              <a:lnSpc>
                <a:spcPct val="100000"/>
              </a:lnSpc>
              <a:spcBef>
                <a:spcPts val="120"/>
              </a:spcBef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190">
                <a:latin typeface="Calibri"/>
                <a:cs typeface="Calibri"/>
              </a:rPr>
              <a:t> </a:t>
            </a:r>
            <a:r>
              <a:rPr dirty="0" sz="1150" spc="130">
                <a:latin typeface="Tahoma"/>
                <a:cs typeface="Tahoma"/>
              </a:rPr>
              <a:t>ℝ</a:t>
            </a:r>
            <a:r>
              <a:rPr dirty="0" sz="1150" spc="135">
                <a:latin typeface="Tahoma"/>
                <a:cs typeface="Tahoma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single coordinate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</a:t>
            </a:r>
            <a:r>
              <a:rPr dirty="0" sz="1100" spc="235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5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3</a:t>
            </a:r>
            <a:r>
              <a:rPr dirty="0" sz="1200" spc="8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1-D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 system.</a:t>
            </a:r>
            <a:endParaRPr sz="1100">
              <a:latin typeface="Calibri"/>
              <a:cs typeface="Calibri"/>
            </a:endParaRPr>
          </a:p>
          <a:p>
            <a:pPr marL="67945" marR="111125" indent="-635">
              <a:lnSpc>
                <a:spcPct val="118000"/>
              </a:lnSpc>
              <a:spcBef>
                <a:spcPts val="1075"/>
              </a:spcBef>
            </a:pPr>
            <a:r>
              <a:rPr dirty="0" baseline="5050" sz="1650" spc="-7">
                <a:latin typeface="Calibri"/>
                <a:cs typeface="Calibri"/>
              </a:rPr>
              <a:t>In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2314" sz="1800" spc="142">
                <a:latin typeface="Tahoma"/>
                <a:cs typeface="Tahoma"/>
              </a:rPr>
              <a:t>ℝ</a:t>
            </a:r>
            <a:r>
              <a:rPr dirty="0" baseline="47619" sz="1050" spc="142">
                <a:latin typeface="Times New Roman"/>
                <a:cs typeface="Times New Roman"/>
              </a:rPr>
              <a:t>2</a:t>
            </a:r>
            <a:r>
              <a:rPr dirty="0" baseline="47619" sz="1050" spc="150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equation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3 </a:t>
            </a:r>
            <a:r>
              <a:rPr dirty="0" baseline="5050" sz="1650" spc="-7">
                <a:latin typeface="Calibri"/>
                <a:cs typeface="Calibri"/>
              </a:rPr>
              <a:t>tells us to graph all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points that are in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form </a:t>
            </a:r>
            <a:r>
              <a:rPr dirty="0" sz="1600" spc="-45">
                <a:latin typeface="Symbol"/>
                <a:cs typeface="Symbol"/>
              </a:rPr>
              <a:t></a:t>
            </a:r>
            <a:r>
              <a:rPr dirty="0" baseline="4629" sz="1800" spc="-67">
                <a:latin typeface="Times New Roman"/>
                <a:cs typeface="Times New Roman"/>
              </a:rPr>
              <a:t>3, </a:t>
            </a:r>
            <a:r>
              <a:rPr dirty="0" baseline="4629" sz="1800" i="1">
                <a:latin typeface="Times New Roman"/>
                <a:cs typeface="Times New Roman"/>
              </a:rPr>
              <a:t>y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This is </a:t>
            </a:r>
            <a:r>
              <a:rPr dirty="0" baseline="5050" sz="1650">
                <a:latin typeface="Calibri"/>
                <a:cs typeface="Calibri"/>
              </a:rPr>
              <a:t>a </a:t>
            </a:r>
            <a:r>
              <a:rPr dirty="0" baseline="5050" sz="1650" spc="-7">
                <a:latin typeface="Calibri"/>
                <a:cs typeface="Calibri"/>
              </a:rPr>
              <a:t>vertical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2-D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system.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000">
              <a:latin typeface="Calibri"/>
              <a:cs typeface="Calibri"/>
            </a:endParaRPr>
          </a:p>
          <a:p>
            <a:pPr marL="68580" marR="108585" indent="-635">
              <a:lnSpc>
                <a:spcPct val="111000"/>
              </a:lnSpc>
            </a:pPr>
            <a:r>
              <a:rPr dirty="0" baseline="5050" sz="1650" spc="-7">
                <a:latin typeface="Calibri"/>
                <a:cs typeface="Calibri"/>
              </a:rPr>
              <a:t>In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2314" sz="1800" spc="97">
                <a:latin typeface="Tahoma"/>
                <a:cs typeface="Tahoma"/>
              </a:rPr>
              <a:t>ℝ</a:t>
            </a:r>
            <a:r>
              <a:rPr dirty="0" baseline="47619" sz="1050" spc="97">
                <a:latin typeface="Times New Roman"/>
                <a:cs typeface="Times New Roman"/>
              </a:rPr>
              <a:t>3</a:t>
            </a:r>
            <a:r>
              <a:rPr dirty="0" baseline="47619" sz="1050" spc="104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equation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3 </a:t>
            </a:r>
            <a:r>
              <a:rPr dirty="0" baseline="5050" sz="1650" spc="-7">
                <a:latin typeface="Calibri"/>
                <a:cs typeface="Calibri"/>
              </a:rPr>
              <a:t>tells us to graph all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points that are in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form </a:t>
            </a:r>
            <a:r>
              <a:rPr dirty="0" sz="1600" spc="-50">
                <a:latin typeface="Symbol"/>
                <a:cs typeface="Symbol"/>
              </a:rPr>
              <a:t></a:t>
            </a:r>
            <a:r>
              <a:rPr dirty="0" baseline="4629" sz="1800" spc="-75">
                <a:latin typeface="Times New Roman"/>
                <a:cs typeface="Times New Roman"/>
              </a:rPr>
              <a:t>3, </a:t>
            </a:r>
            <a:r>
              <a:rPr dirty="0" baseline="4629" sz="1800" spc="7" i="1">
                <a:latin typeface="Times New Roman"/>
                <a:cs typeface="Times New Roman"/>
              </a:rPr>
              <a:t>y</a:t>
            </a:r>
            <a:r>
              <a:rPr dirty="0" baseline="4629" sz="1800" spc="7">
                <a:latin typeface="Times New Roman"/>
                <a:cs typeface="Times New Roman"/>
              </a:rPr>
              <a:t>, </a:t>
            </a:r>
            <a:r>
              <a:rPr dirty="0" baseline="4629" sz="1800" spc="-7" i="1">
                <a:latin typeface="Times New Roman"/>
                <a:cs typeface="Times New Roman"/>
              </a:rPr>
              <a:t>z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-14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If </a:t>
            </a:r>
            <a:r>
              <a:rPr dirty="0" baseline="5050" sz="1650">
                <a:latin typeface="Calibri"/>
                <a:cs typeface="Calibri"/>
              </a:rPr>
              <a:t>you </a:t>
            </a:r>
            <a:r>
              <a:rPr dirty="0" baseline="5050" sz="1650" spc="-15">
                <a:latin typeface="Calibri"/>
                <a:cs typeface="Calibri"/>
              </a:rPr>
              <a:t>go </a:t>
            </a:r>
            <a:r>
              <a:rPr dirty="0" baseline="5050" sz="1650" spc="-7">
                <a:latin typeface="Calibri"/>
                <a:cs typeface="Calibri"/>
              </a:rPr>
              <a:t>back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coordinate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points</a:t>
            </a:r>
            <a:r>
              <a:rPr dirty="0" sz="1100" spc="-5">
                <a:latin typeface="Calibri"/>
                <a:cs typeface="Calibri"/>
              </a:rPr>
              <a:t> 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very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similar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 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yz</a:t>
            </a:r>
            <a:r>
              <a:rPr dirty="0" sz="1100" spc="-5">
                <a:latin typeface="Calibri"/>
                <a:cs typeface="Calibri"/>
              </a:rPr>
              <a:t>-plane except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time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3 </a:t>
            </a:r>
            <a:r>
              <a:rPr dirty="0" sz="1100" spc="-5">
                <a:latin typeface="Calibri"/>
                <a:cs typeface="Calibri"/>
              </a:rPr>
              <a:t>instead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x </a:t>
            </a:r>
            <a:r>
              <a:rPr dirty="0" sz="1150" spc="20">
                <a:latin typeface="Symbol"/>
                <a:cs typeface="Symbol"/>
              </a:rPr>
              <a:t></a:t>
            </a:r>
            <a:r>
              <a:rPr dirty="0" sz="1150" spc="20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0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3-D coordinate system this is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plane that will be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parallel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yz</a:t>
            </a:r>
            <a:r>
              <a:rPr dirty="0" sz="1100" spc="-5">
                <a:latin typeface="Calibri"/>
                <a:cs typeface="Calibri"/>
              </a:rPr>
              <a:t>-plane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pass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through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x</a:t>
            </a:r>
            <a:r>
              <a:rPr dirty="0" sz="1100" spc="-5">
                <a:latin typeface="Calibri"/>
                <a:cs typeface="Calibri"/>
              </a:rPr>
              <a:t>-axis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3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250">
              <a:latin typeface="Calibri"/>
              <a:cs typeface="Calibri"/>
            </a:endParaRPr>
          </a:p>
          <a:p>
            <a:pPr marL="6858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5">
                <a:latin typeface="Calibri"/>
                <a:cs typeface="Calibri"/>
              </a:rPr>
              <a:t>r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</a:t>
            </a:r>
            <a:r>
              <a:rPr dirty="0" sz="1100">
                <a:latin typeface="Calibri"/>
                <a:cs typeface="Calibri"/>
              </a:rPr>
              <a:t>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</a:t>
            </a:r>
            <a:r>
              <a:rPr dirty="0" sz="1100">
                <a:latin typeface="Calibri"/>
                <a:cs typeface="Calibri"/>
              </a:rPr>
              <a:t>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f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3</a:t>
            </a:r>
            <a:r>
              <a:rPr dirty="0" sz="1200" spc="8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</a:t>
            </a:r>
            <a:r>
              <a:rPr dirty="0" sz="1100">
                <a:latin typeface="Calibri"/>
                <a:cs typeface="Calibri"/>
              </a:rPr>
              <a:t>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70">
                <a:latin typeface="Calibri"/>
                <a:cs typeface="Calibri"/>
              </a:rPr>
              <a:t> </a:t>
            </a:r>
            <a:r>
              <a:rPr dirty="0" sz="1150" spc="130">
                <a:latin typeface="Tahoma"/>
                <a:cs typeface="Tahoma"/>
              </a:rPr>
              <a:t>ℝ</a:t>
            </a:r>
            <a:r>
              <a:rPr dirty="0" sz="1150" spc="-120">
                <a:latin typeface="Tahoma"/>
                <a:cs typeface="Tahoma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5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5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050">
              <a:latin typeface="Calibri"/>
              <a:cs typeface="Calibri"/>
            </a:endParaRPr>
          </a:p>
          <a:p>
            <a:pPr marL="67945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225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3</a:t>
            </a:r>
            <a:r>
              <a:rPr dirty="0" sz="1200" spc="7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180">
                <a:latin typeface="Calibri"/>
                <a:cs typeface="Calibri"/>
              </a:rPr>
              <a:t> </a:t>
            </a:r>
            <a:r>
              <a:rPr dirty="0" sz="1200" spc="100">
                <a:latin typeface="Tahoma"/>
                <a:cs typeface="Tahoma"/>
              </a:rPr>
              <a:t>ℝ</a:t>
            </a:r>
            <a:r>
              <a:rPr dirty="0" baseline="43650" sz="1050" spc="150">
                <a:latin typeface="Times New Roman"/>
                <a:cs typeface="Times New Roman"/>
              </a:rPr>
              <a:t>2</a:t>
            </a:r>
            <a:r>
              <a:rPr dirty="0" baseline="43650" sz="1050" spc="89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32" name="object 3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71699" y="7747699"/>
            <a:ext cx="3409937" cy="20002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7447" y="917447"/>
            <a:ext cx="5937885" cy="6524625"/>
          </a:xfrm>
          <a:prstGeom prst="rect">
            <a:avLst/>
          </a:prstGeom>
          <a:ln w="6096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 marL="67945" marR="95885" indent="-635">
              <a:lnSpc>
                <a:spcPct val="108700"/>
              </a:lnSpc>
              <a:spcBef>
                <a:spcPts val="695"/>
              </a:spcBef>
            </a:pPr>
            <a:r>
              <a:rPr dirty="0" sz="1100" spc="-5">
                <a:latin typeface="Calibri"/>
                <a:cs typeface="Calibri"/>
              </a:rPr>
              <a:t>Finally, here is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graph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245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3</a:t>
            </a:r>
            <a:r>
              <a:rPr dirty="0" sz="1200" spc="30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240">
                <a:latin typeface="Calibri"/>
                <a:cs typeface="Calibri"/>
              </a:rPr>
              <a:t> </a:t>
            </a:r>
            <a:r>
              <a:rPr dirty="0" sz="1200" spc="65">
                <a:latin typeface="Tahoma"/>
                <a:cs typeface="Tahoma"/>
              </a:rPr>
              <a:t>ℝ</a:t>
            </a:r>
            <a:r>
              <a:rPr dirty="0" baseline="43650" sz="1050" spc="97">
                <a:latin typeface="Times New Roman"/>
                <a:cs typeface="Times New Roman"/>
              </a:rPr>
              <a:t>3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25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Note </a:t>
            </a:r>
            <a:r>
              <a:rPr dirty="0" sz="1100" spc="-5">
                <a:latin typeface="Calibri"/>
                <a:cs typeface="Calibri"/>
              </a:rPr>
              <a:t>that we’ve presented this graph in two different </a:t>
            </a:r>
            <a:r>
              <a:rPr dirty="0" sz="1100">
                <a:latin typeface="Calibri"/>
                <a:cs typeface="Calibri"/>
              </a:rPr>
              <a:t> styles.</a:t>
            </a:r>
            <a:r>
              <a:rPr dirty="0" sz="1100" spc="24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left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traditional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axis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used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seeing and </a:t>
            </a:r>
            <a:r>
              <a:rPr dirty="0" sz="1100">
                <a:latin typeface="Calibri"/>
                <a:cs typeface="Calibri"/>
              </a:rPr>
              <a:t>on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right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put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a </a:t>
            </a:r>
            <a:r>
              <a:rPr dirty="0" sz="1100" spc="-5">
                <a:latin typeface="Calibri"/>
                <a:cs typeface="Calibri"/>
              </a:rPr>
              <a:t>box.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views</a:t>
            </a:r>
            <a:r>
              <a:rPr dirty="0" sz="1100">
                <a:latin typeface="Calibri"/>
                <a:cs typeface="Calibri"/>
              </a:rPr>
              <a:t> can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convenient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occasion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help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perspective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often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 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3D </a:t>
            </a:r>
            <a:r>
              <a:rPr dirty="0" sz="1100" spc="-5">
                <a:latin typeface="Calibri"/>
                <a:cs typeface="Calibri"/>
              </a:rPr>
              <a:t>graphs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sketches.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01700" y="7591127"/>
            <a:ext cx="5828030" cy="39433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can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now</a:t>
            </a:r>
            <a:r>
              <a:rPr dirty="0" sz="1100" spc="-5">
                <a:latin typeface="Calibri"/>
                <a:cs typeface="Calibri"/>
              </a:rPr>
              <a:t> write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equations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each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coordinate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well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idea.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880222" y="7926534"/>
            <a:ext cx="333375" cy="707390"/>
          </a:xfrm>
          <a:prstGeom prst="rect">
            <a:avLst/>
          </a:prstGeom>
        </p:spPr>
        <p:txBody>
          <a:bodyPr wrap="square" lIns="0" tIns="5715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450"/>
              </a:spcBef>
            </a:pP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  <a:p>
            <a:pPr marL="19685">
              <a:lnSpc>
                <a:spcPct val="100000"/>
              </a:lnSpc>
              <a:spcBef>
                <a:spcPts val="350"/>
              </a:spcBef>
            </a:pP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350"/>
              </a:spcBef>
            </a:pP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808732" y="7926534"/>
            <a:ext cx="628015" cy="70739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12700" marR="5080">
              <a:lnSpc>
                <a:spcPct val="124300"/>
              </a:lnSpc>
              <a:spcBef>
                <a:spcPts val="100"/>
              </a:spcBef>
            </a:pP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 spc="-10">
                <a:latin typeface="Times New Roman"/>
                <a:cs typeface="Times New Roman"/>
              </a:rPr>
              <a:t>a</a:t>
            </a:r>
            <a:r>
              <a:rPr dirty="0" sz="1200">
                <a:latin typeface="Times New Roman"/>
                <a:cs typeface="Times New Roman"/>
              </a:rPr>
              <a:t>ne  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spc="-5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 spc="-10">
                <a:latin typeface="Times New Roman"/>
                <a:cs typeface="Times New Roman"/>
              </a:rPr>
              <a:t>a</a:t>
            </a:r>
            <a:r>
              <a:rPr dirty="0" sz="1200">
                <a:latin typeface="Times New Roman"/>
                <a:cs typeface="Times New Roman"/>
              </a:rPr>
              <a:t>ne  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spc="-5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 spc="-10">
                <a:latin typeface="Times New Roman"/>
                <a:cs typeface="Times New Roman"/>
              </a:rPr>
              <a:t>a</a:t>
            </a:r>
            <a:r>
              <a:rPr dirty="0" sz="1200">
                <a:latin typeface="Times New Roman"/>
                <a:cs typeface="Times New Roman"/>
              </a:rPr>
              <a:t>ne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01700" y="8817325"/>
            <a:ext cx="296354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slightly</a:t>
            </a:r>
            <a:r>
              <a:rPr dirty="0" sz="1100">
                <a:latin typeface="Calibri"/>
                <a:cs typeface="Calibri"/>
              </a:rPr>
              <a:t> more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general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466971" y="977900"/>
            <a:ext cx="2838449" cy="2686049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15475" y="4947660"/>
            <a:ext cx="2162174" cy="2333624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075691" y="4909565"/>
            <a:ext cx="2371724" cy="248601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97127" y="1291001"/>
            <a:ext cx="5935345" cy="25577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88900">
              <a:lnSpc>
                <a:spcPct val="100000"/>
              </a:lnSpc>
              <a:spcBef>
                <a:spcPts val="100"/>
              </a:spcBef>
            </a:pPr>
            <a:r>
              <a:rPr dirty="0" sz="1200" b="1" i="1">
                <a:latin typeface="Times New Roman"/>
                <a:cs typeface="Times New Roman"/>
              </a:rPr>
              <a:t>Exa</a:t>
            </a:r>
            <a:r>
              <a:rPr dirty="0" sz="1200" spc="10" b="1" i="1">
                <a:latin typeface="Times New Roman"/>
                <a:cs typeface="Times New Roman"/>
              </a:rPr>
              <a:t>m</a:t>
            </a:r>
            <a:r>
              <a:rPr dirty="0" sz="1200" spc="-15" b="1" i="1">
                <a:latin typeface="Times New Roman"/>
                <a:cs typeface="Times New Roman"/>
              </a:rPr>
              <a:t>p</a:t>
            </a:r>
            <a:r>
              <a:rPr dirty="0" sz="1200" b="1" i="1">
                <a:latin typeface="Times New Roman"/>
                <a:cs typeface="Times New Roman"/>
              </a:rPr>
              <a:t>le</a:t>
            </a:r>
            <a:r>
              <a:rPr dirty="0" sz="1200" spc="-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2 </a:t>
            </a:r>
            <a:r>
              <a:rPr dirty="0" sz="1200" spc="20" b="1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Grap</a:t>
            </a:r>
            <a:r>
              <a:rPr dirty="0" sz="1100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50">
                <a:latin typeface="Calibri"/>
                <a:cs typeface="Calibri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100">
                <a:latin typeface="Times New Roman"/>
                <a:cs typeface="Times New Roman"/>
              </a:rPr>
              <a:t>2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-7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12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3</a:t>
            </a:r>
            <a:r>
              <a:rPr dirty="0" sz="1150" spc="13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</a:t>
            </a:r>
            <a:r>
              <a:rPr dirty="0" sz="1100">
                <a:latin typeface="Calibri"/>
                <a:cs typeface="Calibri"/>
              </a:rPr>
              <a:t>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75">
                <a:latin typeface="Calibri"/>
                <a:cs typeface="Calibri"/>
              </a:rPr>
              <a:t> </a:t>
            </a:r>
            <a:r>
              <a:rPr dirty="0" sz="1200" spc="190">
                <a:latin typeface="Tahoma"/>
                <a:cs typeface="Tahoma"/>
              </a:rPr>
              <a:t>ℝ</a:t>
            </a:r>
            <a:r>
              <a:rPr dirty="0" baseline="43650" sz="1050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70">
                <a:latin typeface="Calibri"/>
                <a:cs typeface="Calibri"/>
              </a:rPr>
              <a:t> </a:t>
            </a:r>
            <a:r>
              <a:rPr dirty="0" sz="1200" spc="140">
                <a:latin typeface="Tahoma"/>
                <a:cs typeface="Tahoma"/>
              </a:rPr>
              <a:t>ℝ</a:t>
            </a:r>
            <a:r>
              <a:rPr dirty="0" baseline="43650" sz="1050" spc="-15">
                <a:latin typeface="Times New Roman"/>
                <a:cs typeface="Times New Roman"/>
              </a:rPr>
              <a:t>3</a:t>
            </a:r>
            <a:r>
              <a:rPr dirty="0" baseline="43650" sz="1050" spc="-3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300">
              <a:latin typeface="Calibri"/>
              <a:cs typeface="Calibri"/>
            </a:endParaRPr>
          </a:p>
          <a:p>
            <a:pPr marL="88900">
              <a:lnSpc>
                <a:spcPct val="100000"/>
              </a:lnSpc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88265" marR="336550">
              <a:lnSpc>
                <a:spcPct val="106800"/>
              </a:lnSpc>
              <a:spcBef>
                <a:spcPts val="40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had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throw</a:t>
            </a:r>
            <a:r>
              <a:rPr dirty="0" sz="1100">
                <a:latin typeface="Calibri"/>
                <a:cs typeface="Calibri"/>
              </a:rPr>
              <a:t> out</a:t>
            </a:r>
            <a:r>
              <a:rPr dirty="0" sz="1100" spc="185">
                <a:latin typeface="Calibri"/>
                <a:cs typeface="Calibri"/>
              </a:rPr>
              <a:t> </a:t>
            </a:r>
            <a:r>
              <a:rPr dirty="0" sz="1150" spc="135">
                <a:latin typeface="Tahoma"/>
                <a:cs typeface="Tahoma"/>
              </a:rPr>
              <a:t>ℝ</a:t>
            </a:r>
            <a:r>
              <a:rPr dirty="0" sz="1150" spc="-110">
                <a:latin typeface="Tahoma"/>
                <a:cs typeface="Tahoma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example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 there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means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we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can’t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1-D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space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(1-D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space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variable!).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400">
              <a:latin typeface="Calibri"/>
              <a:cs typeface="Calibri"/>
            </a:endParaRPr>
          </a:p>
          <a:p>
            <a:pPr marL="88265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190">
                <a:latin typeface="Calibri"/>
                <a:cs typeface="Calibri"/>
              </a:rPr>
              <a:t> </a:t>
            </a:r>
            <a:r>
              <a:rPr dirty="0" sz="1200" spc="95">
                <a:latin typeface="Tahoma"/>
                <a:cs typeface="Tahoma"/>
              </a:rPr>
              <a:t>ℝ</a:t>
            </a:r>
            <a:r>
              <a:rPr dirty="0" baseline="43650" sz="1050" spc="142">
                <a:latin typeface="Times New Roman"/>
                <a:cs typeface="Times New Roman"/>
              </a:rPr>
              <a:t>2</a:t>
            </a:r>
            <a:r>
              <a:rPr dirty="0" baseline="43650" sz="1050" spc="48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 slope </a:t>
            </a:r>
            <a:r>
              <a:rPr dirty="0" sz="1100">
                <a:latin typeface="Calibri"/>
                <a:cs typeface="Calibri"/>
              </a:rPr>
              <a:t>2</a:t>
            </a:r>
            <a:r>
              <a:rPr dirty="0" sz="1100" spc="-5">
                <a:latin typeface="Calibri"/>
                <a:cs typeface="Calibri"/>
              </a:rPr>
              <a:t> and</a:t>
            </a:r>
            <a:r>
              <a:rPr dirty="0" sz="1100">
                <a:latin typeface="Calibri"/>
                <a:cs typeface="Calibri"/>
              </a:rPr>
              <a:t> a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intercept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-3.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50">
              <a:latin typeface="Calibri"/>
              <a:cs typeface="Calibri"/>
            </a:endParaRPr>
          </a:p>
          <a:p>
            <a:pPr marL="88265" marR="55880">
              <a:lnSpc>
                <a:spcPct val="108700"/>
              </a:lnSpc>
            </a:pPr>
            <a:r>
              <a:rPr dirty="0" sz="1100" spc="-5">
                <a:latin typeface="Calibri"/>
                <a:cs typeface="Calibri"/>
              </a:rPr>
              <a:t>However,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180">
                <a:latin typeface="Calibri"/>
                <a:cs typeface="Calibri"/>
              </a:rPr>
              <a:t> </a:t>
            </a:r>
            <a:r>
              <a:rPr dirty="0" sz="1200" spc="65">
                <a:latin typeface="Tahoma"/>
                <a:cs typeface="Tahoma"/>
              </a:rPr>
              <a:t>ℝ</a:t>
            </a:r>
            <a:r>
              <a:rPr dirty="0" baseline="43650" sz="1050" spc="97">
                <a:latin typeface="Times New Roman"/>
                <a:cs typeface="Times New Roman"/>
              </a:rPr>
              <a:t>3</a:t>
            </a:r>
            <a:r>
              <a:rPr dirty="0" baseline="43650" sz="1050" spc="-3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necessarily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 </a:t>
            </a:r>
            <a:r>
              <a:rPr dirty="0" sz="1100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specified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value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z</a:t>
            </a:r>
            <a:r>
              <a:rPr dirty="0" sz="1100" spc="1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forced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z </a:t>
            </a:r>
            <a:r>
              <a:rPr dirty="0" sz="1100" spc="-5">
                <a:latin typeface="Calibri"/>
                <a:cs typeface="Calibri"/>
              </a:rPr>
              <a:t>take any</a:t>
            </a:r>
            <a:r>
              <a:rPr dirty="0" sz="1100">
                <a:latin typeface="Calibri"/>
                <a:cs typeface="Calibri"/>
              </a:rPr>
              <a:t> value. 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means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any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particular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z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copy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So, 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vertical plane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over the</a:t>
            </a:r>
            <a:r>
              <a:rPr dirty="0" sz="1100" spc="-5">
                <a:latin typeface="Calibri"/>
                <a:cs typeface="Calibri"/>
              </a:rPr>
              <a:t> line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by</a:t>
            </a:r>
            <a:r>
              <a:rPr dirty="0" sz="1100" spc="70">
                <a:latin typeface="Calibri"/>
                <a:cs typeface="Calibri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60">
                <a:latin typeface="Times New Roman"/>
                <a:cs typeface="Times New Roman"/>
              </a:rPr>
              <a:t>2</a:t>
            </a:r>
            <a:r>
              <a:rPr dirty="0" sz="1150" spc="60" i="1">
                <a:latin typeface="Times New Roman"/>
                <a:cs typeface="Times New Roman"/>
              </a:rPr>
              <a:t>x</a:t>
            </a:r>
            <a:r>
              <a:rPr dirty="0" sz="1150" spc="-7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12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3</a:t>
            </a:r>
            <a:r>
              <a:rPr dirty="0" sz="1150" spc="13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xy</a:t>
            </a:r>
            <a:r>
              <a:rPr dirty="0" sz="1100" spc="-5">
                <a:latin typeface="Calibri"/>
                <a:cs typeface="Calibri"/>
              </a:rPr>
              <a:t>-plane.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550">
              <a:latin typeface="Calibri"/>
              <a:cs typeface="Calibri"/>
            </a:endParaRPr>
          </a:p>
          <a:p>
            <a:pPr marL="88265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Here is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170">
                <a:latin typeface="Calibri"/>
                <a:cs typeface="Calibri"/>
              </a:rPr>
              <a:t> </a:t>
            </a:r>
            <a:r>
              <a:rPr dirty="0" sz="1200" spc="95">
                <a:latin typeface="Tahoma"/>
                <a:cs typeface="Tahoma"/>
              </a:rPr>
              <a:t>ℝ</a:t>
            </a:r>
            <a:r>
              <a:rPr dirty="0" baseline="43650" sz="1050" spc="142">
                <a:latin typeface="Times New Roman"/>
                <a:cs typeface="Times New Roman"/>
              </a:rPr>
              <a:t>2</a:t>
            </a:r>
            <a:r>
              <a:rPr dirty="0" baseline="43650" sz="1050" spc="89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47982" y="6359014"/>
            <a:ext cx="144081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here is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155">
                <a:latin typeface="Calibri"/>
                <a:cs typeface="Calibri"/>
              </a:rPr>
              <a:t> </a:t>
            </a:r>
            <a:r>
              <a:rPr dirty="0" sz="1200" spc="65">
                <a:latin typeface="Tahoma"/>
                <a:cs typeface="Tahoma"/>
              </a:rPr>
              <a:t>ℝ</a:t>
            </a:r>
            <a:r>
              <a:rPr dirty="0" baseline="43650" sz="1050" spc="97">
                <a:latin typeface="Times New Roman"/>
                <a:cs typeface="Times New Roman"/>
              </a:rPr>
              <a:t>3</a:t>
            </a:r>
            <a:r>
              <a:rPr dirty="0" baseline="43650" sz="1050" spc="-3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914400" y="1283208"/>
            <a:ext cx="5943600" cy="7856220"/>
            <a:chOff x="914400" y="1283208"/>
            <a:chExt cx="5943600" cy="7856220"/>
          </a:xfrm>
        </p:grpSpPr>
        <p:sp>
          <p:nvSpPr>
            <p:cNvPr id="5" name="object 5"/>
            <p:cNvSpPr/>
            <p:nvPr/>
          </p:nvSpPr>
          <p:spPr>
            <a:xfrm>
              <a:off x="914400" y="1283207"/>
              <a:ext cx="5943600" cy="7856220"/>
            </a:xfrm>
            <a:custGeom>
              <a:avLst/>
              <a:gdLst/>
              <a:ahLst/>
              <a:cxnLst/>
              <a:rect l="l" t="t" r="r" b="b"/>
              <a:pathLst>
                <a:path w="5943600" h="7856220">
                  <a:moveTo>
                    <a:pt x="5943600" y="0"/>
                  </a:moveTo>
                  <a:lnTo>
                    <a:pt x="5937516" y="0"/>
                  </a:lnTo>
                  <a:lnTo>
                    <a:pt x="5937504" y="6096"/>
                  </a:lnTo>
                  <a:lnTo>
                    <a:pt x="5937504" y="7850124"/>
                  </a:lnTo>
                  <a:lnTo>
                    <a:pt x="6096" y="7850124"/>
                  </a:lnTo>
                  <a:lnTo>
                    <a:pt x="6096" y="6096"/>
                  </a:lnTo>
                  <a:lnTo>
                    <a:pt x="5937504" y="6096"/>
                  </a:lnTo>
                  <a:lnTo>
                    <a:pt x="5937504" y="0"/>
                  </a:lnTo>
                  <a:lnTo>
                    <a:pt x="6096" y="0"/>
                  </a:lnTo>
                  <a:lnTo>
                    <a:pt x="0" y="0"/>
                  </a:lnTo>
                  <a:lnTo>
                    <a:pt x="0" y="6096"/>
                  </a:lnTo>
                  <a:lnTo>
                    <a:pt x="0" y="7850124"/>
                  </a:lnTo>
                  <a:lnTo>
                    <a:pt x="0" y="7856220"/>
                  </a:lnTo>
                  <a:lnTo>
                    <a:pt x="6096" y="7856220"/>
                  </a:lnTo>
                  <a:lnTo>
                    <a:pt x="5937504" y="7856220"/>
                  </a:lnTo>
                  <a:lnTo>
                    <a:pt x="5943600" y="7856220"/>
                  </a:lnTo>
                  <a:lnTo>
                    <a:pt x="5943600" y="7850124"/>
                  </a:lnTo>
                  <a:lnTo>
                    <a:pt x="5943600" y="6096"/>
                  </a:lnTo>
                  <a:lnTo>
                    <a:pt x="594360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181221" y="3912166"/>
              <a:ext cx="3409949" cy="219074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537784" y="7014923"/>
              <a:ext cx="1904999" cy="1724024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148633" y="6872048"/>
              <a:ext cx="2209799" cy="221932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7447" y="917447"/>
            <a:ext cx="5937885" cy="591820"/>
          </a:xfrm>
          <a:prstGeom prst="rect">
            <a:avLst/>
          </a:prstGeom>
          <a:ln w="6096">
            <a:solidFill>
              <a:srgbClr val="000000"/>
            </a:solidFill>
          </a:ln>
        </p:spPr>
        <p:txBody>
          <a:bodyPr wrap="square" lIns="0" tIns="508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40"/>
              </a:spcBef>
            </a:pPr>
            <a:endParaRPr sz="1200">
              <a:latin typeface="Times New Roman"/>
              <a:cs typeface="Times New Roman"/>
            </a:endParaRPr>
          </a:p>
          <a:p>
            <a:pPr marL="67945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Notice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plane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intersects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xy</a:t>
            </a:r>
            <a:r>
              <a:rPr dirty="0" sz="1100" spc="-5">
                <a:latin typeface="Calibri"/>
                <a:cs typeface="Calibri"/>
              </a:rPr>
              <a:t>-plane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graph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line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endParaRPr sz="1100">
              <a:latin typeface="Calibri"/>
              <a:cs typeface="Calibri"/>
            </a:endParaRPr>
          </a:p>
          <a:p>
            <a:pPr marL="92710">
              <a:lnSpc>
                <a:spcPct val="100000"/>
              </a:lnSpc>
              <a:spcBef>
                <a:spcPts val="290"/>
              </a:spcBef>
            </a:pPr>
            <a:r>
              <a:rPr dirty="0" sz="1200" spc="95">
                <a:latin typeface="Tahoma"/>
                <a:cs typeface="Tahoma"/>
              </a:rPr>
              <a:t>ℝ</a:t>
            </a:r>
            <a:r>
              <a:rPr dirty="0" baseline="43650" sz="1050" spc="142">
                <a:latin typeface="Times New Roman"/>
                <a:cs typeface="Times New Roman"/>
              </a:rPr>
              <a:t>2</a:t>
            </a:r>
            <a:r>
              <a:rPr dirty="0" baseline="43650" sz="1050" spc="487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</a:t>
            </a:r>
            <a:r>
              <a:rPr dirty="0" sz="1100" spc="-10">
                <a:latin typeface="Calibri"/>
                <a:cs typeface="Calibri"/>
              </a:rPr>
              <a:t> graph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red </a:t>
            </a:r>
            <a:r>
              <a:rPr dirty="0" sz="1100" spc="-5">
                <a:latin typeface="Calibri"/>
                <a:cs typeface="Calibri"/>
              </a:rPr>
              <a:t>line through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01700" y="1658195"/>
            <a:ext cx="5654040" cy="39433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5">
                <a:latin typeface="Calibri"/>
                <a:cs typeface="Calibri"/>
              </a:rPr>
              <a:t> take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-5">
                <a:latin typeface="Calibri"/>
                <a:cs typeface="Calibri"/>
              </a:rPr>
              <a:t> more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between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17447" y="2250948"/>
            <a:ext cx="5937885" cy="4483735"/>
          </a:xfrm>
          <a:prstGeom prst="rect">
            <a:avLst/>
          </a:prstGeom>
          <a:ln w="6096">
            <a:solidFill>
              <a:srgbClr val="000000"/>
            </a:solidFill>
          </a:ln>
        </p:spPr>
        <p:txBody>
          <a:bodyPr wrap="square" lIns="0" tIns="16510" rIns="0" bIns="0" rtlCol="0" vert="horz">
            <a:spAutoFit/>
          </a:bodyPr>
          <a:lstStyle/>
          <a:p>
            <a:pPr marL="67945">
              <a:lnSpc>
                <a:spcPct val="100000"/>
              </a:lnSpc>
              <a:spcBef>
                <a:spcPts val="130"/>
              </a:spcBef>
            </a:pPr>
            <a:r>
              <a:rPr dirty="0" sz="1200" b="1" i="1">
                <a:latin typeface="Times New Roman"/>
                <a:cs typeface="Times New Roman"/>
              </a:rPr>
              <a:t>Exa</a:t>
            </a:r>
            <a:r>
              <a:rPr dirty="0" sz="1200" spc="10" b="1" i="1">
                <a:latin typeface="Times New Roman"/>
                <a:cs typeface="Times New Roman"/>
              </a:rPr>
              <a:t>m</a:t>
            </a:r>
            <a:r>
              <a:rPr dirty="0" sz="1200" spc="-15" b="1" i="1">
                <a:latin typeface="Times New Roman"/>
                <a:cs typeface="Times New Roman"/>
              </a:rPr>
              <a:t>p</a:t>
            </a:r>
            <a:r>
              <a:rPr dirty="0" sz="1200" b="1" i="1">
                <a:latin typeface="Times New Roman"/>
                <a:cs typeface="Times New Roman"/>
              </a:rPr>
              <a:t>le</a:t>
            </a:r>
            <a:r>
              <a:rPr dirty="0" sz="1200" spc="-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3 </a:t>
            </a:r>
            <a:r>
              <a:rPr dirty="0" sz="1200" spc="20" b="1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Grap</a:t>
            </a:r>
            <a:r>
              <a:rPr dirty="0" sz="1100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spc="7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6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4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</a:t>
            </a:r>
            <a:r>
              <a:rPr dirty="0" sz="1100">
                <a:latin typeface="Calibri"/>
                <a:cs typeface="Calibri"/>
              </a:rPr>
              <a:t>n</a:t>
            </a:r>
            <a:r>
              <a:rPr dirty="0" sz="1100" spc="-65">
                <a:latin typeface="Calibri"/>
                <a:cs typeface="Calibri"/>
              </a:rPr>
              <a:t> </a:t>
            </a:r>
            <a:r>
              <a:rPr dirty="0" sz="1200" spc="195">
                <a:latin typeface="Tahoma"/>
                <a:cs typeface="Tahoma"/>
              </a:rPr>
              <a:t>ℝ</a:t>
            </a:r>
            <a:r>
              <a:rPr dirty="0" baseline="43650" sz="1050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 </a:t>
            </a:r>
            <a:r>
              <a:rPr dirty="0" baseline="43650" sz="1050" spc="-52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80">
                <a:latin typeface="Calibri"/>
                <a:cs typeface="Calibri"/>
              </a:rPr>
              <a:t> </a:t>
            </a:r>
            <a:r>
              <a:rPr dirty="0" sz="1200" spc="140">
                <a:latin typeface="Tahoma"/>
                <a:cs typeface="Tahoma"/>
              </a:rPr>
              <a:t>ℝ</a:t>
            </a:r>
            <a:r>
              <a:rPr dirty="0" baseline="43650" sz="1050" spc="-15">
                <a:latin typeface="Times New Roman"/>
                <a:cs typeface="Times New Roman"/>
              </a:rPr>
              <a:t>3</a:t>
            </a:r>
            <a:r>
              <a:rPr dirty="0" baseline="43650" sz="1050" spc="-3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350">
              <a:latin typeface="Calibri"/>
              <a:cs typeface="Calibri"/>
            </a:endParaRPr>
          </a:p>
          <a:p>
            <a:pPr marL="68580">
              <a:lnSpc>
                <a:spcPct val="100000"/>
              </a:lnSpc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68580">
              <a:lnSpc>
                <a:spcPct val="100000"/>
              </a:lnSpc>
              <a:spcBef>
                <a:spcPts val="120"/>
              </a:spcBef>
            </a:pP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previous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won’t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1-D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400">
              <a:latin typeface="Calibri"/>
              <a:cs typeface="Calibri"/>
            </a:endParaRPr>
          </a:p>
          <a:p>
            <a:pPr marL="6858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195">
                <a:latin typeface="Calibri"/>
                <a:cs typeface="Calibri"/>
              </a:rPr>
              <a:t> </a:t>
            </a:r>
            <a:r>
              <a:rPr dirty="0" sz="1200" spc="95">
                <a:latin typeface="Tahoma"/>
                <a:cs typeface="Tahoma"/>
              </a:rPr>
              <a:t>ℝ</a:t>
            </a:r>
            <a:r>
              <a:rPr dirty="0" baseline="43650" sz="1050" spc="142">
                <a:latin typeface="Times New Roman"/>
                <a:cs typeface="Times New Roman"/>
              </a:rPr>
              <a:t>2</a:t>
            </a:r>
            <a:r>
              <a:rPr dirty="0" baseline="43650" sz="1050" spc="48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circle centered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origin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radius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67945" marR="120014">
              <a:lnSpc>
                <a:spcPct val="1090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spc="65">
                <a:latin typeface="Tahoma"/>
                <a:cs typeface="Tahoma"/>
              </a:rPr>
              <a:t>ℝ</a:t>
            </a:r>
            <a:r>
              <a:rPr dirty="0" baseline="43650" sz="1050" spc="97">
                <a:latin typeface="Times New Roman"/>
                <a:cs typeface="Times New Roman"/>
              </a:rPr>
              <a:t>3</a:t>
            </a:r>
            <a:r>
              <a:rPr dirty="0" baseline="43650" sz="1050" spc="104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 as </a:t>
            </a:r>
            <a:r>
              <a:rPr dirty="0" sz="1100">
                <a:latin typeface="Calibri"/>
                <a:cs typeface="Calibri"/>
              </a:rPr>
              <a:t>with the </a:t>
            </a:r>
            <a:r>
              <a:rPr dirty="0" sz="1100" spc="-5">
                <a:latin typeface="Calibri"/>
                <a:cs typeface="Calibri"/>
              </a:rPr>
              <a:t>previous example, this may or may not be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circle.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have </a:t>
            </a:r>
            <a:r>
              <a:rPr dirty="0" sz="1100">
                <a:latin typeface="Calibri"/>
                <a:cs typeface="Calibri"/>
              </a:rPr>
              <a:t>not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specified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z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any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assume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 i="1">
                <a:latin typeface="Calibri"/>
                <a:cs typeface="Calibri"/>
              </a:rPr>
              <a:t>z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</a:t>
            </a:r>
            <a:r>
              <a:rPr dirty="0" sz="1100">
                <a:latin typeface="Calibri"/>
                <a:cs typeface="Calibri"/>
              </a:rPr>
              <a:t> value.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other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words,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any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z </a:t>
            </a:r>
            <a:r>
              <a:rPr dirty="0" sz="1100" spc="-23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satisfied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so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any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z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circle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radius </a:t>
            </a:r>
            <a:r>
              <a:rPr dirty="0" sz="1100">
                <a:latin typeface="Calibri"/>
                <a:cs typeface="Calibri"/>
              </a:rPr>
              <a:t>2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centered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z- 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axis.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means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cylinder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radius</a:t>
            </a:r>
            <a:r>
              <a:rPr dirty="0" sz="1100">
                <a:latin typeface="Calibri"/>
                <a:cs typeface="Calibri"/>
              </a:rPr>
              <a:t> 2 </a:t>
            </a:r>
            <a:r>
              <a:rPr dirty="0" sz="1100" spc="-5">
                <a:latin typeface="Calibri"/>
                <a:cs typeface="Calibri"/>
              </a:rPr>
              <a:t>centered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5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-axis.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67945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graphs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33696" y="4812067"/>
            <a:ext cx="1895465" cy="190499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7447" y="917447"/>
            <a:ext cx="5937885" cy="3182620"/>
          </a:xfrm>
          <a:prstGeom prst="rect">
            <a:avLst/>
          </a:prstGeom>
          <a:ln w="6096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900">
              <a:latin typeface="Times New Roman"/>
              <a:cs typeface="Times New Roman"/>
            </a:endParaRPr>
          </a:p>
          <a:p>
            <a:pPr marL="67945" marR="168275">
              <a:lnSpc>
                <a:spcPct val="121300"/>
              </a:lnSpc>
            </a:pPr>
            <a:r>
              <a:rPr dirty="0" sz="1100">
                <a:latin typeface="Calibri"/>
                <a:cs typeface="Calibri"/>
              </a:rPr>
              <a:t>Notice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again,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where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cylinder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intersects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xy</a:t>
            </a:r>
            <a:r>
              <a:rPr dirty="0" sz="1100" spc="-5">
                <a:latin typeface="Calibri"/>
                <a:cs typeface="Calibri"/>
              </a:rPr>
              <a:t>-plane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again</a:t>
            </a:r>
            <a:r>
              <a:rPr dirty="0" sz="1100">
                <a:latin typeface="Calibri"/>
                <a:cs typeface="Calibri"/>
              </a:rPr>
              <a:t> 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circle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from</a:t>
            </a:r>
            <a:r>
              <a:rPr dirty="0" sz="1100" spc="175">
                <a:latin typeface="Calibri"/>
                <a:cs typeface="Calibri"/>
              </a:rPr>
              <a:t> </a:t>
            </a:r>
            <a:r>
              <a:rPr dirty="0" sz="1200" spc="95">
                <a:latin typeface="Tahoma"/>
                <a:cs typeface="Tahoma"/>
              </a:rPr>
              <a:t>ℝ</a:t>
            </a:r>
            <a:r>
              <a:rPr dirty="0" baseline="43650" sz="1050" spc="142">
                <a:latin typeface="Times New Roman"/>
                <a:cs typeface="Times New Roman"/>
              </a:rPr>
              <a:t>2</a:t>
            </a:r>
            <a:r>
              <a:rPr dirty="0" baseline="43650" sz="1050" spc="97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38035" y="4232143"/>
            <a:ext cx="6067425" cy="3222625"/>
          </a:xfrm>
          <a:prstGeom prst="rect">
            <a:avLst/>
          </a:prstGeom>
        </p:spPr>
        <p:txBody>
          <a:bodyPr wrap="square" lIns="0" tIns="18415" rIns="0" bIns="0" rtlCol="0" vert="horz">
            <a:spAutoFit/>
          </a:bodyPr>
          <a:lstStyle/>
          <a:p>
            <a:pPr marL="76200" marR="68580">
              <a:lnSpc>
                <a:spcPct val="117200"/>
              </a:lnSpc>
              <a:spcBef>
                <a:spcPts val="145"/>
              </a:spcBef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careful</a:t>
            </a:r>
            <a:r>
              <a:rPr dirty="0" sz="1100">
                <a:latin typeface="Calibri"/>
                <a:cs typeface="Calibri"/>
              </a:rPr>
              <a:t> with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last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examples.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>
                <a:latin typeface="Calibri"/>
                <a:cs typeface="Calibri"/>
              </a:rPr>
              <a:t> would </a:t>
            </a:r>
            <a:r>
              <a:rPr dirty="0" sz="1100" spc="-5">
                <a:latin typeface="Calibri"/>
                <a:cs typeface="Calibri"/>
              </a:rPr>
              <a:t>be tempting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take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results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say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can’t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circles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180">
                <a:latin typeface="Calibri"/>
                <a:cs typeface="Calibri"/>
              </a:rPr>
              <a:t> </a:t>
            </a:r>
            <a:r>
              <a:rPr dirty="0" sz="1200" spc="65">
                <a:latin typeface="Tahoma"/>
                <a:cs typeface="Tahoma"/>
              </a:rPr>
              <a:t>ℝ</a:t>
            </a:r>
            <a:r>
              <a:rPr dirty="0" baseline="43650" sz="1050" spc="97">
                <a:latin typeface="Times New Roman"/>
                <a:cs typeface="Times New Roman"/>
              </a:rPr>
              <a:t>3</a:t>
            </a:r>
            <a:r>
              <a:rPr dirty="0" baseline="43650" sz="1050" spc="367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yet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doesn’t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sense.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no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reason </a:t>
            </a:r>
            <a:r>
              <a:rPr dirty="0" sz="1100">
                <a:latin typeface="Calibri"/>
                <a:cs typeface="Calibri"/>
              </a:rPr>
              <a:t> for </a:t>
            </a:r>
            <a:r>
              <a:rPr dirty="0" sz="1100" spc="-5">
                <a:latin typeface="Calibri"/>
                <a:cs typeface="Calibri"/>
              </a:rPr>
              <a:t>there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not </a:t>
            </a:r>
            <a:r>
              <a:rPr dirty="0" sz="1100" spc="-10">
                <a:latin typeface="Calibri"/>
                <a:cs typeface="Calibri"/>
              </a:rPr>
              <a:t>be </a:t>
            </a:r>
            <a:r>
              <a:rPr dirty="0" sz="1100" spc="-5">
                <a:latin typeface="Calibri"/>
                <a:cs typeface="Calibri"/>
              </a:rPr>
              <a:t>graphs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lines </a:t>
            </a:r>
            <a:r>
              <a:rPr dirty="0" sz="1100">
                <a:latin typeface="Calibri"/>
                <a:cs typeface="Calibri"/>
              </a:rPr>
              <a:t>or </a:t>
            </a:r>
            <a:r>
              <a:rPr dirty="0" sz="1100" spc="-5">
                <a:latin typeface="Calibri"/>
                <a:cs typeface="Calibri"/>
              </a:rPr>
              <a:t>circles in</a:t>
            </a:r>
            <a:r>
              <a:rPr dirty="0" sz="1100" spc="235">
                <a:latin typeface="Calibri"/>
                <a:cs typeface="Calibri"/>
              </a:rPr>
              <a:t> </a:t>
            </a:r>
            <a:r>
              <a:rPr dirty="0" sz="1200" spc="65">
                <a:latin typeface="Tahoma"/>
                <a:cs typeface="Tahoma"/>
              </a:rPr>
              <a:t>ℝ</a:t>
            </a:r>
            <a:r>
              <a:rPr dirty="0" baseline="43650" sz="1050" spc="97">
                <a:latin typeface="Times New Roman"/>
                <a:cs typeface="Times New Roman"/>
              </a:rPr>
              <a:t>3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2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 think about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example </a:t>
            </a:r>
            <a:r>
              <a:rPr dirty="0" sz="1100">
                <a:latin typeface="Calibri"/>
                <a:cs typeface="Calibri"/>
              </a:rPr>
              <a:t>of the </a:t>
            </a:r>
            <a:r>
              <a:rPr dirty="0" sz="1100" spc="-5">
                <a:latin typeface="Calibri"/>
                <a:cs typeface="Calibri"/>
              </a:rPr>
              <a:t>circle.</a:t>
            </a:r>
            <a:r>
              <a:rPr dirty="0" sz="1100" spc="24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graph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circle in</a:t>
            </a:r>
            <a:r>
              <a:rPr dirty="0" sz="1100" spc="235">
                <a:latin typeface="Calibri"/>
                <a:cs typeface="Calibri"/>
              </a:rPr>
              <a:t> </a:t>
            </a:r>
            <a:r>
              <a:rPr dirty="0" sz="1200" spc="65">
                <a:latin typeface="Tahoma"/>
                <a:cs typeface="Tahoma"/>
              </a:rPr>
              <a:t>ℝ</a:t>
            </a:r>
            <a:r>
              <a:rPr dirty="0" baseline="43650" sz="1050" spc="97">
                <a:latin typeface="Times New Roman"/>
                <a:cs typeface="Times New Roman"/>
              </a:rPr>
              <a:t>3 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would need to do something like</a:t>
            </a:r>
            <a:r>
              <a:rPr dirty="0" sz="1100" spc="240">
                <a:latin typeface="Calibri"/>
                <a:cs typeface="Calibri"/>
              </a:rPr>
              <a:t> </a:t>
            </a:r>
            <a:r>
              <a:rPr dirty="0" sz="1200" spc="25" i="1">
                <a:latin typeface="Times New Roman"/>
                <a:cs typeface="Times New Roman"/>
              </a:rPr>
              <a:t>x</a:t>
            </a:r>
            <a:r>
              <a:rPr dirty="0" baseline="43650" sz="1050" spc="37">
                <a:latin typeface="Times New Roman"/>
                <a:cs typeface="Times New Roman"/>
              </a:rPr>
              <a:t>2 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35" i="1">
                <a:latin typeface="Times New Roman"/>
                <a:cs typeface="Times New Roman"/>
              </a:rPr>
              <a:t>y</a:t>
            </a:r>
            <a:r>
              <a:rPr dirty="0" baseline="43650" sz="1050" spc="52">
                <a:latin typeface="Times New Roman"/>
                <a:cs typeface="Times New Roman"/>
              </a:rPr>
              <a:t>2 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4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240">
                <a:latin typeface="Calibri"/>
                <a:cs typeface="Calibri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z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5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2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>
                <a:latin typeface="Calibri"/>
                <a:cs typeface="Calibri"/>
              </a:rPr>
              <a:t>would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circle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radius </a:t>
            </a:r>
            <a:r>
              <a:rPr dirty="0" sz="1100">
                <a:latin typeface="Calibri"/>
                <a:cs typeface="Calibri"/>
              </a:rPr>
              <a:t>2 </a:t>
            </a:r>
            <a:r>
              <a:rPr dirty="0" sz="1100" spc="-5">
                <a:latin typeface="Calibri"/>
                <a:cs typeface="Calibri"/>
              </a:rPr>
              <a:t>centered </a:t>
            </a:r>
            <a:r>
              <a:rPr dirty="0" sz="1100">
                <a:latin typeface="Calibri"/>
                <a:cs typeface="Calibri"/>
              </a:rPr>
              <a:t>on the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-axis at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level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z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5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as long as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specify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i="1">
                <a:latin typeface="Calibri"/>
                <a:cs typeface="Calibri"/>
              </a:rPr>
              <a:t>z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will </a:t>
            </a:r>
            <a:r>
              <a:rPr dirty="0" sz="1100">
                <a:latin typeface="Calibri"/>
                <a:cs typeface="Calibri"/>
              </a:rPr>
              <a:t>get a </a:t>
            </a:r>
            <a:r>
              <a:rPr dirty="0" sz="1100" spc="-5">
                <a:latin typeface="Calibri"/>
                <a:cs typeface="Calibri"/>
              </a:rPr>
              <a:t>circle and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cylinder.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 </a:t>
            </a:r>
            <a:r>
              <a:rPr dirty="0" sz="1100">
                <a:latin typeface="Calibri"/>
                <a:cs typeface="Calibri"/>
              </a:rPr>
              <a:t>easier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specify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circles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a </a:t>
            </a:r>
            <a:r>
              <a:rPr dirty="0" sz="1100" spc="-5">
                <a:latin typeface="Calibri"/>
                <a:cs typeface="Calibri"/>
              </a:rPr>
              <a:t>later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050">
              <a:latin typeface="Calibri"/>
              <a:cs typeface="Calibri"/>
            </a:endParaRPr>
          </a:p>
          <a:p>
            <a:pPr marL="76200" marR="143510">
              <a:lnSpc>
                <a:spcPct val="122200"/>
              </a:lnSpc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same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thing</a:t>
            </a:r>
            <a:r>
              <a:rPr dirty="0" sz="1100">
                <a:latin typeface="Calibri"/>
                <a:cs typeface="Calibri"/>
              </a:rPr>
              <a:t> with the</a:t>
            </a:r>
            <a:r>
              <a:rPr dirty="0" sz="1100" spc="-5">
                <a:latin typeface="Calibri"/>
                <a:cs typeface="Calibri"/>
              </a:rPr>
              <a:t> line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second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 </a:t>
            </a:r>
            <a:r>
              <a:rPr dirty="0" sz="1100" spc="-5">
                <a:latin typeface="Calibri"/>
                <a:cs typeface="Calibri"/>
              </a:rPr>
              <a:t> lines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more generality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next </a:t>
            </a:r>
            <a:r>
              <a:rPr dirty="0" sz="1100" spc="-5">
                <a:latin typeface="Calibri"/>
                <a:cs typeface="Calibri"/>
              </a:rPr>
              <a:t>section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better </a:t>
            </a:r>
            <a:r>
              <a:rPr dirty="0" sz="1100">
                <a:latin typeface="Calibri"/>
                <a:cs typeface="Calibri"/>
              </a:rPr>
              <a:t>way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deal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lines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190">
                <a:latin typeface="Calibri"/>
                <a:cs typeface="Calibri"/>
              </a:rPr>
              <a:t> </a:t>
            </a:r>
            <a:r>
              <a:rPr dirty="0" sz="1200" spc="65">
                <a:latin typeface="Tahoma"/>
                <a:cs typeface="Tahoma"/>
              </a:rPr>
              <a:t>ℝ</a:t>
            </a:r>
            <a:r>
              <a:rPr dirty="0" baseline="43650" sz="1050" spc="97">
                <a:latin typeface="Times New Roman"/>
                <a:cs typeface="Times New Roman"/>
              </a:rPr>
              <a:t>3</a:t>
            </a:r>
            <a:r>
              <a:rPr dirty="0" baseline="43650" sz="1050" spc="359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there.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50">
              <a:latin typeface="Calibri"/>
              <a:cs typeface="Calibri"/>
            </a:endParaRPr>
          </a:p>
          <a:p>
            <a:pPr marL="76200" marR="527685">
              <a:lnSpc>
                <a:spcPct val="109100"/>
              </a:lnSpc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examples </a:t>
            </a:r>
            <a:r>
              <a:rPr dirty="0" sz="1100" spc="-10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are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careful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graphing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making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always remember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are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Calibri"/>
              <a:cs typeface="Calibri"/>
            </a:endParaRPr>
          </a:p>
          <a:p>
            <a:pPr marL="76200" marR="232410">
              <a:lnSpc>
                <a:spcPct val="1204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Another </a:t>
            </a:r>
            <a:r>
              <a:rPr dirty="0" sz="1100" spc="-5">
                <a:latin typeface="Calibri"/>
                <a:cs typeface="Calibri"/>
              </a:rPr>
              <a:t>quick point 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we’ve seen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examples, many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 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spc="65">
                <a:latin typeface="Tahoma"/>
                <a:cs typeface="Tahoma"/>
              </a:rPr>
              <a:t>ℝ</a:t>
            </a:r>
            <a:r>
              <a:rPr dirty="0" baseline="43650" sz="1050" spc="97">
                <a:latin typeface="Times New Roman"/>
                <a:cs typeface="Times New Roman"/>
              </a:rPr>
              <a:t>3</a:t>
            </a:r>
            <a:r>
              <a:rPr dirty="0" baseline="43650" sz="1050" spc="104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are surfaces.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doesn’t mean that we can’t graph curves 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spc="65">
                <a:latin typeface="Tahoma"/>
                <a:cs typeface="Tahoma"/>
              </a:rPr>
              <a:t>ℝ</a:t>
            </a:r>
            <a:r>
              <a:rPr dirty="0" baseline="43650" sz="1050" spc="97">
                <a:latin typeface="Times New Roman"/>
                <a:cs typeface="Times New Roman"/>
              </a:rPr>
              <a:t>3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and will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 </a:t>
            </a:r>
            <a:r>
              <a:rPr dirty="0" sz="1100">
                <a:latin typeface="Calibri"/>
                <a:cs typeface="Calibri"/>
              </a:rPr>
              <a:t>curves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175">
                <a:latin typeface="Calibri"/>
                <a:cs typeface="Calibri"/>
              </a:rPr>
              <a:t> </a:t>
            </a:r>
            <a:r>
              <a:rPr dirty="0" sz="1200" spc="65">
                <a:latin typeface="Tahoma"/>
                <a:cs typeface="Tahoma"/>
              </a:rPr>
              <a:t>ℝ</a:t>
            </a:r>
            <a:r>
              <a:rPr dirty="0" baseline="43650" sz="1050" spc="97">
                <a:latin typeface="Times New Roman"/>
                <a:cs typeface="Times New Roman"/>
              </a:rPr>
              <a:t>3</a:t>
            </a:r>
            <a:r>
              <a:rPr dirty="0" baseline="43650" sz="1050" spc="34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well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we’ll </a:t>
            </a:r>
            <a:r>
              <a:rPr dirty="0" sz="1100" spc="-5">
                <a:latin typeface="Calibri"/>
                <a:cs typeface="Calibri"/>
              </a:rPr>
              <a:t>see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later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chapter.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91223" y="1149361"/>
            <a:ext cx="1390647" cy="1952615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990469" y="1149362"/>
            <a:ext cx="2371722" cy="249553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80287" y="850393"/>
            <a:ext cx="6096000" cy="474345"/>
            <a:chOff x="780287" y="850393"/>
            <a:chExt cx="6096000" cy="47434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0287" y="850393"/>
              <a:ext cx="3788663" cy="473962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896111" y="1210056"/>
              <a:ext cx="5980430" cy="27940"/>
            </a:xfrm>
            <a:custGeom>
              <a:avLst/>
              <a:gdLst/>
              <a:ahLst/>
              <a:cxnLst/>
              <a:rect l="l" t="t" r="r" b="b"/>
              <a:pathLst>
                <a:path w="5980430" h="27940">
                  <a:moveTo>
                    <a:pt x="5980176" y="0"/>
                  </a:moveTo>
                  <a:lnTo>
                    <a:pt x="0" y="0"/>
                  </a:lnTo>
                  <a:lnTo>
                    <a:pt x="0" y="27431"/>
                  </a:lnTo>
                  <a:lnTo>
                    <a:pt x="5980176" y="27431"/>
                  </a:lnTo>
                  <a:lnTo>
                    <a:pt x="5980176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/>
          <p:cNvSpPr txBox="1"/>
          <p:nvPr/>
        </p:nvSpPr>
        <p:spPr>
          <a:xfrm>
            <a:off x="901511" y="900176"/>
            <a:ext cx="5948680" cy="302387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5" b="1">
                <a:latin typeface="Calibri"/>
                <a:cs typeface="Calibri"/>
              </a:rPr>
              <a:t>Section</a:t>
            </a:r>
            <a:r>
              <a:rPr dirty="0" sz="1600" spc="-15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1-1</a:t>
            </a:r>
            <a:r>
              <a:rPr dirty="0" sz="1600" spc="-15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:</a:t>
            </a:r>
            <a:r>
              <a:rPr dirty="0" sz="160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The</a:t>
            </a:r>
            <a:r>
              <a:rPr dirty="0" sz="1600" spc="5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3-D</a:t>
            </a:r>
            <a:r>
              <a:rPr dirty="0" sz="160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Coordinate</a:t>
            </a:r>
            <a:r>
              <a:rPr dirty="0" sz="1600" spc="5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System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5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baseline="5050" sz="1650">
                <a:latin typeface="Calibri"/>
                <a:cs typeface="Calibri"/>
              </a:rPr>
              <a:t>1. </a:t>
            </a:r>
            <a:r>
              <a:rPr dirty="0" baseline="5050" sz="1650" spc="-7">
                <a:latin typeface="Calibri"/>
                <a:cs typeface="Calibri"/>
              </a:rPr>
              <a:t>Give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projection</a:t>
            </a:r>
            <a:r>
              <a:rPr dirty="0" baseline="5050" sz="1650" spc="-22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330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P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82">
                <a:latin typeface="Times New Roman"/>
                <a:cs typeface="Times New Roman"/>
              </a:rPr>
              <a:t> </a:t>
            </a:r>
            <a:r>
              <a:rPr dirty="0" sz="1600" spc="-45">
                <a:latin typeface="Symbol"/>
                <a:cs typeface="Symbol"/>
              </a:rPr>
              <a:t></a:t>
            </a:r>
            <a:r>
              <a:rPr dirty="0" baseline="4629" sz="1800" spc="-67">
                <a:latin typeface="Times New Roman"/>
                <a:cs typeface="Times New Roman"/>
              </a:rPr>
              <a:t>3,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Symbol"/>
                <a:cs typeface="Symbol"/>
              </a:rPr>
              <a:t></a:t>
            </a:r>
            <a:r>
              <a:rPr dirty="0" baseline="4629" sz="1800" spc="-15">
                <a:latin typeface="Times New Roman"/>
                <a:cs typeface="Times New Roman"/>
              </a:rPr>
              <a:t>4,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60">
                <a:latin typeface="Times New Roman"/>
                <a:cs typeface="Times New Roman"/>
              </a:rPr>
              <a:t>6</a:t>
            </a:r>
            <a:r>
              <a:rPr dirty="0" sz="1600" spc="-40">
                <a:latin typeface="Symbol"/>
                <a:cs typeface="Symbol"/>
              </a:rPr>
              <a:t></a:t>
            </a:r>
            <a:r>
              <a:rPr dirty="0" sz="1600" spc="20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onto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three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coordinate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planes.</a:t>
            </a:r>
            <a:endParaRPr baseline="5050" sz="16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4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isn’t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lot 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know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xy</a:t>
            </a:r>
            <a:r>
              <a:rPr dirty="0" sz="1100" spc="-5">
                <a:latin typeface="Calibri"/>
                <a:cs typeface="Calibri"/>
              </a:rPr>
              <a:t>-plane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endParaRPr sz="1100">
              <a:latin typeface="Calibri"/>
              <a:cs typeface="Calibri"/>
            </a:endParaRPr>
          </a:p>
          <a:p>
            <a:pPr marL="12700" marR="5080" indent="31115">
              <a:lnSpc>
                <a:spcPct val="106900"/>
              </a:lnSpc>
              <a:spcBef>
                <a:spcPts val="15"/>
              </a:spcBef>
            </a:pPr>
            <a:r>
              <a:rPr dirty="0" sz="1200" i="1">
                <a:latin typeface="Times New Roman"/>
                <a:cs typeface="Times New Roman"/>
              </a:rPr>
              <a:t>z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0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so the </a:t>
            </a:r>
            <a:r>
              <a:rPr dirty="0" sz="1100" spc="-5">
                <a:latin typeface="Calibri"/>
                <a:cs typeface="Calibri"/>
              </a:rPr>
              <a:t>projection into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 i="1">
                <a:latin typeface="Calibri"/>
                <a:cs typeface="Calibri"/>
              </a:rPr>
              <a:t>xy</a:t>
            </a:r>
            <a:r>
              <a:rPr dirty="0" sz="1100" spc="-5">
                <a:latin typeface="Calibri"/>
                <a:cs typeface="Calibri"/>
              </a:rPr>
              <a:t>-plane for </a:t>
            </a:r>
            <a:r>
              <a:rPr dirty="0" sz="1100" spc="-10">
                <a:latin typeface="Calibri"/>
                <a:cs typeface="Calibri"/>
              </a:rPr>
              <a:t>any </a:t>
            </a:r>
            <a:r>
              <a:rPr dirty="0" sz="1100" spc="-5">
                <a:latin typeface="Calibri"/>
                <a:cs typeface="Calibri"/>
              </a:rPr>
              <a:t>point </a:t>
            </a:r>
            <a:r>
              <a:rPr dirty="0" sz="1100" spc="-10">
                <a:latin typeface="Calibri"/>
                <a:cs typeface="Calibri"/>
              </a:rPr>
              <a:t>is </a:t>
            </a:r>
            <a:r>
              <a:rPr dirty="0" sz="1100" spc="-5">
                <a:latin typeface="Calibri"/>
                <a:cs typeface="Calibri"/>
              </a:rPr>
              <a:t>simply found by setting the </a:t>
            </a:r>
            <a:r>
              <a:rPr dirty="0" sz="1100" i="1">
                <a:latin typeface="Calibri"/>
                <a:cs typeface="Calibri"/>
              </a:rPr>
              <a:t>z </a:t>
            </a:r>
            <a:r>
              <a:rPr dirty="0" sz="1100" spc="-5">
                <a:latin typeface="Calibri"/>
                <a:cs typeface="Calibri"/>
              </a:rPr>
              <a:t>coordinate to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zero.</a:t>
            </a:r>
            <a:r>
              <a:rPr dirty="0" sz="1100" spc="24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5">
                <a:latin typeface="Calibri"/>
                <a:cs typeface="Calibri"/>
              </a:rPr>
              <a:t> find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projections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other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 coordinate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a </a:t>
            </a:r>
            <a:r>
              <a:rPr dirty="0" sz="1100" spc="-5">
                <a:latin typeface="Calibri"/>
                <a:cs typeface="Calibri"/>
              </a:rPr>
              <a:t>similar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fashion.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projects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050">
              <a:latin typeface="Calibri"/>
              <a:cs typeface="Calibri"/>
            </a:endParaRPr>
          </a:p>
          <a:p>
            <a:pPr algn="just" marL="2329180" marR="2323465" indent="1270">
              <a:lnSpc>
                <a:spcPct val="105600"/>
              </a:lnSpc>
            </a:pPr>
            <a:r>
              <a:rPr dirty="0" baseline="4629" sz="1800" spc="-7" i="1">
                <a:latin typeface="Times New Roman"/>
                <a:cs typeface="Times New Roman"/>
              </a:rPr>
              <a:t>x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– pl</a:t>
            </a:r>
            <a:r>
              <a:rPr dirty="0" baseline="4629" sz="1800" spc="-7">
                <a:latin typeface="Times New Roman"/>
                <a:cs typeface="Times New Roman"/>
              </a:rPr>
              <a:t>a</a:t>
            </a:r>
            <a:r>
              <a:rPr dirty="0" baseline="4629" sz="1800">
                <a:latin typeface="Times New Roman"/>
                <a:cs typeface="Times New Roman"/>
              </a:rPr>
              <a:t>ne</a:t>
            </a:r>
            <a:r>
              <a:rPr dirty="0" baseline="4629" sz="1800" spc="-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: 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600" spc="-75">
                <a:latin typeface="Symbol"/>
                <a:cs typeface="Symbol"/>
              </a:rPr>
              <a:t></a:t>
            </a:r>
            <a:r>
              <a:rPr dirty="0" baseline="4629" sz="1800" spc="-89">
                <a:latin typeface="Times New Roman"/>
                <a:cs typeface="Times New Roman"/>
              </a:rPr>
              <a:t>3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30">
                <a:latin typeface="Times New Roman"/>
                <a:cs typeface="Times New Roman"/>
              </a:rPr>
              <a:t>4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89">
                <a:latin typeface="Times New Roman"/>
                <a:cs typeface="Times New Roman"/>
              </a:rPr>
              <a:t>0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0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x</a:t>
            </a:r>
            <a:r>
              <a:rPr dirty="0" baseline="4629" sz="1800" i="1">
                <a:latin typeface="Times New Roman"/>
                <a:cs typeface="Times New Roman"/>
              </a:rPr>
              <a:t>z </a:t>
            </a:r>
            <a:r>
              <a:rPr dirty="0" baseline="4629" sz="1800">
                <a:latin typeface="Times New Roman"/>
                <a:cs typeface="Times New Roman"/>
              </a:rPr>
              <a:t>– pl</a:t>
            </a:r>
            <a:r>
              <a:rPr dirty="0" baseline="4629" sz="1800" spc="-7">
                <a:latin typeface="Times New Roman"/>
                <a:cs typeface="Times New Roman"/>
              </a:rPr>
              <a:t>a</a:t>
            </a:r>
            <a:r>
              <a:rPr dirty="0" baseline="4629" sz="1800">
                <a:latin typeface="Times New Roman"/>
                <a:cs typeface="Times New Roman"/>
              </a:rPr>
              <a:t>ne</a:t>
            </a:r>
            <a:r>
              <a:rPr dirty="0" baseline="4629" sz="1800" spc="-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: 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600" spc="-75">
                <a:latin typeface="Symbol"/>
                <a:cs typeface="Symbol"/>
              </a:rPr>
              <a:t></a:t>
            </a:r>
            <a:r>
              <a:rPr dirty="0" baseline="4629" sz="1800" spc="-89">
                <a:latin typeface="Times New Roman"/>
                <a:cs typeface="Times New Roman"/>
              </a:rPr>
              <a:t>3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30">
                <a:latin typeface="Times New Roman"/>
                <a:cs typeface="Times New Roman"/>
              </a:rPr>
              <a:t>0</a:t>
            </a:r>
            <a:r>
              <a:rPr dirty="0" baseline="4629" sz="1800" spc="195">
                <a:latin typeface="Times New Roman"/>
                <a:cs typeface="Times New Roman"/>
              </a:rPr>
              <a:t>,</a:t>
            </a:r>
            <a:r>
              <a:rPr dirty="0" baseline="4629" sz="1800" spc="89">
                <a:latin typeface="Times New Roman"/>
                <a:cs typeface="Times New Roman"/>
              </a:rPr>
              <a:t>6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0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i="1">
                <a:latin typeface="Times New Roman"/>
                <a:cs typeface="Times New Roman"/>
              </a:rPr>
              <a:t>z </a:t>
            </a:r>
            <a:r>
              <a:rPr dirty="0" baseline="4629" sz="1800">
                <a:latin typeface="Times New Roman"/>
                <a:cs typeface="Times New Roman"/>
              </a:rPr>
              <a:t>– pl</a:t>
            </a:r>
            <a:r>
              <a:rPr dirty="0" baseline="4629" sz="1800" spc="-7">
                <a:latin typeface="Times New Roman"/>
                <a:cs typeface="Times New Roman"/>
              </a:rPr>
              <a:t>a</a:t>
            </a:r>
            <a:r>
              <a:rPr dirty="0" baseline="4629" sz="1800">
                <a:latin typeface="Times New Roman"/>
                <a:cs typeface="Times New Roman"/>
              </a:rPr>
              <a:t>ne</a:t>
            </a:r>
            <a:r>
              <a:rPr dirty="0" baseline="4629" sz="1800" spc="-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: </a:t>
            </a:r>
            <a:r>
              <a:rPr dirty="0" baseline="4629" sz="1800" spc="-209">
                <a:latin typeface="Times New Roman"/>
                <a:cs typeface="Times New Roman"/>
              </a:rPr>
              <a:t> </a:t>
            </a:r>
            <a:r>
              <a:rPr dirty="0" sz="1600" spc="-65">
                <a:latin typeface="Symbol"/>
                <a:cs typeface="Symbol"/>
              </a:rPr>
              <a:t></a:t>
            </a:r>
            <a:r>
              <a:rPr dirty="0" baseline="4629" sz="1800" spc="-37">
                <a:latin typeface="Times New Roman"/>
                <a:cs typeface="Times New Roman"/>
              </a:rPr>
              <a:t>0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Symbol"/>
                <a:cs typeface="Symbol"/>
              </a:rPr>
              <a:t></a:t>
            </a:r>
            <a:r>
              <a:rPr dirty="0" baseline="4629" sz="1800" spc="-37">
                <a:latin typeface="Times New Roman"/>
                <a:cs typeface="Times New Roman"/>
              </a:rPr>
              <a:t>4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82">
                <a:latin typeface="Times New Roman"/>
                <a:cs typeface="Times New Roman"/>
              </a:rPr>
              <a:t>6</a:t>
            </a:r>
            <a:r>
              <a:rPr dirty="0" sz="1600" spc="-145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96111" y="4145279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4022054" y="5945238"/>
            <a:ext cx="76200" cy="0"/>
          </a:xfrm>
          <a:custGeom>
            <a:avLst/>
            <a:gdLst/>
            <a:ahLst/>
            <a:cxnLst/>
            <a:rect l="l" t="t" r="r" b="b"/>
            <a:pathLst>
              <a:path w="76200" h="0">
                <a:moveTo>
                  <a:pt x="0" y="0"/>
                </a:moveTo>
                <a:lnTo>
                  <a:pt x="76199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4455519" y="5942847"/>
            <a:ext cx="76200" cy="0"/>
          </a:xfrm>
          <a:custGeom>
            <a:avLst/>
            <a:gdLst/>
            <a:ahLst/>
            <a:cxnLst/>
            <a:rect l="l" t="t" r="r" b="b"/>
            <a:pathLst>
              <a:path w="76200" h="0">
                <a:moveTo>
                  <a:pt x="0" y="0"/>
                </a:moveTo>
                <a:lnTo>
                  <a:pt x="76199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2138588" y="6372521"/>
            <a:ext cx="76200" cy="0"/>
          </a:xfrm>
          <a:custGeom>
            <a:avLst/>
            <a:gdLst/>
            <a:ahLst/>
            <a:cxnLst/>
            <a:rect l="l" t="t" r="r" b="b"/>
            <a:pathLst>
              <a:path w="76200" h="0">
                <a:moveTo>
                  <a:pt x="0" y="0"/>
                </a:moveTo>
                <a:lnTo>
                  <a:pt x="76107" y="0"/>
                </a:lnTo>
              </a:path>
            </a:pathLst>
          </a:custGeom>
          <a:ln w="765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4437268" y="6370104"/>
            <a:ext cx="76200" cy="0"/>
          </a:xfrm>
          <a:custGeom>
            <a:avLst/>
            <a:gdLst/>
            <a:ahLst/>
            <a:cxnLst/>
            <a:rect l="l" t="t" r="r" b="b"/>
            <a:pathLst>
              <a:path w="76200" h="0">
                <a:moveTo>
                  <a:pt x="0" y="0"/>
                </a:moveTo>
                <a:lnTo>
                  <a:pt x="76107" y="0"/>
                </a:lnTo>
              </a:path>
            </a:pathLst>
          </a:custGeom>
          <a:ln w="765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 txBox="1"/>
          <p:nvPr/>
        </p:nvSpPr>
        <p:spPr>
          <a:xfrm>
            <a:off x="901419" y="4496982"/>
            <a:ext cx="5908675" cy="374015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baseline="5050" sz="1650">
                <a:latin typeface="Calibri"/>
                <a:cs typeface="Calibri"/>
              </a:rPr>
              <a:t>2. Which</a:t>
            </a:r>
            <a:r>
              <a:rPr dirty="0" baseline="5050" sz="1650" spc="-22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points</a:t>
            </a:r>
            <a:r>
              <a:rPr dirty="0" baseline="5050" sz="1650" spc="330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P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sz="1600" spc="-20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Times New Roman"/>
                <a:cs typeface="Times New Roman"/>
              </a:rPr>
              <a:t>4,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Symbol"/>
                <a:cs typeface="Symbol"/>
              </a:rPr>
              <a:t></a:t>
            </a:r>
            <a:r>
              <a:rPr dirty="0" baseline="4629" sz="1800" spc="-15">
                <a:latin typeface="Times New Roman"/>
                <a:cs typeface="Times New Roman"/>
              </a:rPr>
              <a:t>2,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60">
                <a:latin typeface="Times New Roman"/>
                <a:cs typeface="Times New Roman"/>
              </a:rPr>
              <a:t>6</a:t>
            </a:r>
            <a:r>
              <a:rPr dirty="0" sz="1600" spc="-40">
                <a:latin typeface="Symbol"/>
                <a:cs typeface="Symbol"/>
              </a:rPr>
              <a:t></a:t>
            </a:r>
            <a:r>
              <a:rPr dirty="0" sz="1600" spc="4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 spc="217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Q</a:t>
            </a:r>
            <a:r>
              <a:rPr dirty="0" baseline="4629" sz="1800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sz="1600" spc="-20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Symbol"/>
                <a:cs typeface="Symbol"/>
              </a:rPr>
              <a:t></a:t>
            </a:r>
            <a:r>
              <a:rPr dirty="0" baseline="4629" sz="1800" spc="-30">
                <a:latin typeface="Times New Roman"/>
                <a:cs typeface="Times New Roman"/>
              </a:rPr>
              <a:t>6,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-37">
                <a:latin typeface="Symbol"/>
                <a:cs typeface="Symbol"/>
              </a:rPr>
              <a:t></a:t>
            </a:r>
            <a:r>
              <a:rPr dirty="0" baseline="4629" sz="1800" spc="-37">
                <a:latin typeface="Times New Roman"/>
                <a:cs typeface="Times New Roman"/>
              </a:rPr>
              <a:t>3,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-67">
                <a:latin typeface="Times New Roman"/>
                <a:cs typeface="Times New Roman"/>
              </a:rPr>
              <a:t>2</a:t>
            </a:r>
            <a:r>
              <a:rPr dirty="0" sz="1600" spc="-45">
                <a:latin typeface="Symbol"/>
                <a:cs typeface="Symbol"/>
              </a:rPr>
              <a:t></a:t>
            </a:r>
            <a:r>
              <a:rPr dirty="0" sz="1600" spc="50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closest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to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 i="1">
                <a:latin typeface="Calibri"/>
                <a:cs typeface="Calibri"/>
              </a:rPr>
              <a:t>yz</a:t>
            </a:r>
            <a:r>
              <a:rPr dirty="0" baseline="5050" sz="1650" spc="-7">
                <a:latin typeface="Calibri"/>
                <a:cs typeface="Calibri"/>
              </a:rPr>
              <a:t>-plane?</a:t>
            </a:r>
            <a:endParaRPr baseline="5050" sz="16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6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shortest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distance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between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planes 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distance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between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its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projection onto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projections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P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Q</a:t>
            </a:r>
            <a:r>
              <a:rPr dirty="0" sz="1100" spc="-5">
                <a:latin typeface="Calibri"/>
                <a:cs typeface="Calibri"/>
              </a:rPr>
              <a:t> onto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yz</a:t>
            </a:r>
            <a:r>
              <a:rPr dirty="0" sz="1100" spc="-5">
                <a:latin typeface="Calibri"/>
                <a:cs typeface="Calibri"/>
              </a:rPr>
              <a:t>-plane</a:t>
            </a:r>
            <a:r>
              <a:rPr dirty="0" sz="1100" spc="220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P</a:t>
            </a:r>
            <a:r>
              <a:rPr dirty="0" sz="1200" spc="204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155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Q</a:t>
            </a:r>
            <a:r>
              <a:rPr dirty="0" sz="1200" spc="140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respectively.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300">
              <a:latin typeface="Calibri"/>
              <a:cs typeface="Calibri"/>
            </a:endParaRPr>
          </a:p>
          <a:p>
            <a:pPr algn="ctr" marR="381000">
              <a:lnSpc>
                <a:spcPct val="100000"/>
              </a:lnSpc>
              <a:tabLst>
                <a:tab pos="2285365" algn="l"/>
              </a:tabLst>
            </a:pPr>
            <a:r>
              <a:rPr dirty="0" baseline="4629" sz="1800" spc="-7" i="1">
                <a:latin typeface="Times New Roman"/>
                <a:cs typeface="Times New Roman"/>
              </a:rPr>
              <a:t>P</a:t>
            </a:r>
            <a:r>
              <a:rPr dirty="0" baseline="4629" sz="1800" spc="52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sz="1600" spc="-60">
                <a:latin typeface="Symbol"/>
                <a:cs typeface="Symbol"/>
              </a:rPr>
              <a:t></a:t>
            </a:r>
            <a:r>
              <a:rPr dirty="0" baseline="4629" sz="1800" spc="-37">
                <a:latin typeface="Times New Roman"/>
                <a:cs typeface="Times New Roman"/>
              </a:rPr>
              <a:t>0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Symbol"/>
                <a:cs typeface="Symbol"/>
              </a:rPr>
              <a:t></a:t>
            </a:r>
            <a:r>
              <a:rPr dirty="0" baseline="4629" sz="1800" spc="-37">
                <a:latin typeface="Times New Roman"/>
                <a:cs typeface="Times New Roman"/>
              </a:rPr>
              <a:t>2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82">
                <a:latin typeface="Times New Roman"/>
                <a:cs typeface="Times New Roman"/>
              </a:rPr>
              <a:t>6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>
                <a:latin typeface="Times New Roman"/>
                <a:cs typeface="Times New Roman"/>
              </a:rPr>
              <a:t>	</a:t>
            </a:r>
            <a:r>
              <a:rPr dirty="0" baseline="4629" sz="1800" spc="-7" i="1">
                <a:latin typeface="Times New Roman"/>
                <a:cs typeface="Times New Roman"/>
              </a:rPr>
              <a:t>Q</a:t>
            </a:r>
            <a:r>
              <a:rPr dirty="0" baseline="4629" sz="1800" spc="7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sz="1600" spc="-60">
                <a:latin typeface="Symbol"/>
                <a:cs typeface="Symbol"/>
              </a:rPr>
              <a:t></a:t>
            </a:r>
            <a:r>
              <a:rPr dirty="0" baseline="4629" sz="1800" spc="-37">
                <a:latin typeface="Times New Roman"/>
                <a:cs typeface="Times New Roman"/>
              </a:rPr>
              <a:t>0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Symbol"/>
                <a:cs typeface="Symbol"/>
              </a:rPr>
              <a:t></a:t>
            </a:r>
            <a:r>
              <a:rPr dirty="0" baseline="4629" sz="1800" spc="-97">
                <a:latin typeface="Times New Roman"/>
                <a:cs typeface="Times New Roman"/>
              </a:rPr>
              <a:t>3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82">
                <a:latin typeface="Times New Roman"/>
                <a:cs typeface="Times New Roman"/>
              </a:rPr>
              <a:t>2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  <a:p>
            <a:pPr marL="12700">
              <a:lnSpc>
                <a:spcPct val="100000"/>
              </a:lnSpc>
              <a:spcBef>
                <a:spcPts val="1689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12700" marR="123825">
              <a:lnSpc>
                <a:spcPts val="1450"/>
              </a:lnSpc>
              <a:spcBef>
                <a:spcPts val="60"/>
              </a:spcBef>
            </a:pP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 which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closest</a:t>
            </a:r>
            <a:r>
              <a:rPr dirty="0" sz="1100">
                <a:latin typeface="Calibri"/>
                <a:cs typeface="Calibri"/>
              </a:rPr>
              <a:t> to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yz</a:t>
            </a:r>
            <a:r>
              <a:rPr dirty="0" sz="1100" spc="-5">
                <a:latin typeface="Calibri"/>
                <a:cs typeface="Calibri"/>
              </a:rPr>
              <a:t>-plane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compute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distance between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its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projection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yz</a:t>
            </a:r>
            <a:r>
              <a:rPr dirty="0" sz="1100" spc="-5">
                <a:latin typeface="Calibri"/>
                <a:cs typeface="Calibri"/>
              </a:rPr>
              <a:t>-plane.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100">
              <a:latin typeface="Calibri"/>
              <a:cs typeface="Calibri"/>
            </a:endParaRPr>
          </a:p>
          <a:p>
            <a:pPr marL="12700" marR="159385">
              <a:lnSpc>
                <a:spcPct val="109100"/>
              </a:lnSpc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5">
                <a:latin typeface="Calibri"/>
                <a:cs typeface="Calibri"/>
              </a:rPr>
              <a:t> 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 </a:t>
            </a:r>
            <a:r>
              <a:rPr dirty="0" sz="1100">
                <a:latin typeface="Calibri"/>
                <a:cs typeface="Calibri"/>
              </a:rPr>
              <a:t>only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x</a:t>
            </a:r>
            <a:r>
              <a:rPr dirty="0" sz="1100" spc="-5">
                <a:latin typeface="Calibri"/>
                <a:cs typeface="Calibri"/>
              </a:rPr>
              <a:t>-coordinate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distance between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 be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 value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difference between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3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Therefore,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2727109" y="8481373"/>
            <a:ext cx="76200" cy="0"/>
          </a:xfrm>
          <a:custGeom>
            <a:avLst/>
            <a:gdLst/>
            <a:ahLst/>
            <a:cxnLst/>
            <a:rect l="l" t="t" r="r" b="b"/>
            <a:pathLst>
              <a:path w="76200" h="0">
                <a:moveTo>
                  <a:pt x="0" y="0"/>
                </a:moveTo>
                <a:lnTo>
                  <a:pt x="76033" y="0"/>
                </a:lnTo>
              </a:path>
            </a:pathLst>
          </a:custGeom>
          <a:ln w="743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 txBox="1"/>
          <p:nvPr/>
        </p:nvSpPr>
        <p:spPr>
          <a:xfrm>
            <a:off x="2364313" y="8366500"/>
            <a:ext cx="744855" cy="29908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150" spc="20" i="1">
                <a:latin typeface="Times New Roman"/>
                <a:cs typeface="Times New Roman"/>
              </a:rPr>
              <a:t>d</a:t>
            </a:r>
            <a:r>
              <a:rPr dirty="0" sz="1150" spc="-45" i="1">
                <a:latin typeface="Times New Roman"/>
                <a:cs typeface="Times New Roman"/>
              </a:rPr>
              <a:t> </a:t>
            </a:r>
            <a:r>
              <a:rPr dirty="0" baseline="-4629" sz="2700" spc="-112">
                <a:latin typeface="Symbol"/>
                <a:cs typeface="Symbol"/>
              </a:rPr>
              <a:t></a:t>
            </a:r>
            <a:r>
              <a:rPr dirty="0" sz="1150" spc="40" i="1">
                <a:latin typeface="Times New Roman"/>
                <a:cs typeface="Times New Roman"/>
              </a:rPr>
              <a:t>P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25" i="1">
                <a:latin typeface="Times New Roman"/>
                <a:cs typeface="Times New Roman"/>
              </a:rPr>
              <a:t>P</a:t>
            </a:r>
            <a:r>
              <a:rPr dirty="0" sz="1150" spc="-155" i="1">
                <a:latin typeface="Times New Roman"/>
                <a:cs typeface="Times New Roman"/>
              </a:rPr>
              <a:t> </a:t>
            </a:r>
            <a:r>
              <a:rPr dirty="0" baseline="-4629" sz="2700" spc="-315">
                <a:latin typeface="Symbol"/>
                <a:cs typeface="Symbol"/>
              </a:rPr>
              <a:t></a:t>
            </a:r>
            <a:r>
              <a:rPr dirty="0" baseline="-4629" sz="2700" spc="-284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4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4574484" y="8479024"/>
            <a:ext cx="76200" cy="0"/>
          </a:xfrm>
          <a:custGeom>
            <a:avLst/>
            <a:gdLst/>
            <a:ahLst/>
            <a:cxnLst/>
            <a:rect l="l" t="t" r="r" b="b"/>
            <a:pathLst>
              <a:path w="76200" h="0">
                <a:moveTo>
                  <a:pt x="0" y="0"/>
                </a:moveTo>
                <a:lnTo>
                  <a:pt x="76033" y="0"/>
                </a:lnTo>
              </a:path>
            </a:pathLst>
          </a:custGeom>
          <a:ln w="743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 txBox="1"/>
          <p:nvPr/>
        </p:nvSpPr>
        <p:spPr>
          <a:xfrm>
            <a:off x="4200981" y="8361410"/>
            <a:ext cx="753110" cy="30543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20" i="1">
                <a:latin typeface="Times New Roman"/>
                <a:cs typeface="Times New Roman"/>
              </a:rPr>
              <a:t>d</a:t>
            </a:r>
            <a:r>
              <a:rPr dirty="0" sz="1150" spc="-45" i="1">
                <a:latin typeface="Times New Roman"/>
                <a:cs typeface="Times New Roman"/>
              </a:rPr>
              <a:t> </a:t>
            </a:r>
            <a:r>
              <a:rPr dirty="0" baseline="-4629" sz="2700" spc="-225">
                <a:latin typeface="Symbol"/>
                <a:cs typeface="Symbol"/>
              </a:rPr>
              <a:t></a:t>
            </a:r>
            <a:r>
              <a:rPr dirty="0" sz="1150" spc="45" i="1">
                <a:latin typeface="Times New Roman"/>
                <a:cs typeface="Times New Roman"/>
              </a:rPr>
              <a:t>Q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 spc="-180">
                <a:latin typeface="Times New Roman"/>
                <a:cs typeface="Times New Roman"/>
              </a:rPr>
              <a:t> </a:t>
            </a:r>
            <a:r>
              <a:rPr dirty="0" sz="1150" spc="135" i="1">
                <a:latin typeface="Times New Roman"/>
                <a:cs typeface="Times New Roman"/>
              </a:rPr>
              <a:t>Q</a:t>
            </a:r>
            <a:r>
              <a:rPr dirty="0" baseline="-4629" sz="2700" spc="-315">
                <a:latin typeface="Symbol"/>
                <a:cs typeface="Symbol"/>
              </a:rPr>
              <a:t></a:t>
            </a:r>
            <a:r>
              <a:rPr dirty="0" baseline="-4629" sz="2700" spc="-284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6</a:t>
            </a:r>
            <a:endParaRPr sz="11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1700" y="878695"/>
            <a:ext cx="4768850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baseline="5050" sz="1650">
                <a:latin typeface="Calibri"/>
                <a:cs typeface="Calibri"/>
              </a:rPr>
              <a:t>Based</a:t>
            </a:r>
            <a:r>
              <a:rPr dirty="0" baseline="5050" sz="1650" spc="-22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on </a:t>
            </a:r>
            <a:r>
              <a:rPr dirty="0" baseline="5050" sz="1650" spc="-7">
                <a:latin typeface="Calibri"/>
                <a:cs typeface="Calibri"/>
              </a:rPr>
              <a:t>this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 </a:t>
            </a:r>
            <a:r>
              <a:rPr dirty="0" baseline="5050" sz="1650">
                <a:latin typeface="Calibri"/>
                <a:cs typeface="Calibri"/>
              </a:rPr>
              <a:t>should</a:t>
            </a:r>
            <a:r>
              <a:rPr dirty="0" baseline="5050" sz="1650" spc="-7">
                <a:latin typeface="Calibri"/>
                <a:cs typeface="Calibri"/>
              </a:rPr>
              <a:t> be</a:t>
            </a:r>
            <a:r>
              <a:rPr dirty="0" baseline="5050" sz="1650" spc="-22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pretty</a:t>
            </a:r>
            <a:r>
              <a:rPr dirty="0" baseline="5050" sz="1650" spc="-7">
                <a:latin typeface="Calibri"/>
                <a:cs typeface="Calibri"/>
              </a:rPr>
              <a:t> clear that</a:t>
            </a:r>
            <a:r>
              <a:rPr dirty="0" baseline="5050" sz="1650" spc="322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P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sz="1600" spc="-20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Times New Roman"/>
                <a:cs typeface="Times New Roman"/>
              </a:rPr>
              <a:t>4,</a:t>
            </a:r>
            <a:r>
              <a:rPr dirty="0" baseline="4629" sz="1800" spc="-217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Symbol"/>
                <a:cs typeface="Symbol"/>
              </a:rPr>
              <a:t></a:t>
            </a:r>
            <a:r>
              <a:rPr dirty="0" baseline="4629" sz="1800" spc="-15">
                <a:latin typeface="Times New Roman"/>
                <a:cs typeface="Times New Roman"/>
              </a:rPr>
              <a:t>2,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60">
                <a:latin typeface="Times New Roman"/>
                <a:cs typeface="Times New Roman"/>
              </a:rPr>
              <a:t>6</a:t>
            </a:r>
            <a:r>
              <a:rPr dirty="0" sz="1600" spc="-40">
                <a:latin typeface="Symbol"/>
                <a:cs typeface="Symbol"/>
              </a:rPr>
              <a:t></a:t>
            </a:r>
            <a:r>
              <a:rPr dirty="0" sz="1600" spc="4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closest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to the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 i="1">
                <a:latin typeface="Calibri"/>
                <a:cs typeface="Calibri"/>
              </a:rPr>
              <a:t>yz</a:t>
            </a:r>
            <a:r>
              <a:rPr dirty="0" baseline="5050" sz="1650" spc="-7">
                <a:latin typeface="Calibri"/>
                <a:cs typeface="Calibri"/>
              </a:rPr>
              <a:t>-plane.</a:t>
            </a:r>
            <a:endParaRPr baseline="5050" sz="165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96111" y="1380744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8"/>
                </a:lnTo>
                <a:lnTo>
                  <a:pt x="5980176" y="18288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4572601" y="4363449"/>
            <a:ext cx="76200" cy="0"/>
          </a:xfrm>
          <a:custGeom>
            <a:avLst/>
            <a:gdLst/>
            <a:ahLst/>
            <a:cxnLst/>
            <a:rect l="l" t="t" r="r" b="b"/>
            <a:pathLst>
              <a:path w="76200" h="0">
                <a:moveTo>
                  <a:pt x="0" y="0"/>
                </a:moveTo>
                <a:lnTo>
                  <a:pt x="76200" y="0"/>
                </a:lnTo>
              </a:path>
            </a:pathLst>
          </a:custGeom>
          <a:ln w="754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5005428" y="4361060"/>
            <a:ext cx="76200" cy="0"/>
          </a:xfrm>
          <a:custGeom>
            <a:avLst/>
            <a:gdLst/>
            <a:ahLst/>
            <a:cxnLst/>
            <a:rect l="l" t="t" r="r" b="b"/>
            <a:pathLst>
              <a:path w="76200" h="0">
                <a:moveTo>
                  <a:pt x="0" y="0"/>
                </a:moveTo>
                <a:lnTo>
                  <a:pt x="76199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2181193" y="4789374"/>
            <a:ext cx="76200" cy="0"/>
          </a:xfrm>
          <a:custGeom>
            <a:avLst/>
            <a:gdLst/>
            <a:ahLst/>
            <a:cxnLst/>
            <a:rect l="l" t="t" r="r" b="b"/>
            <a:pathLst>
              <a:path w="76200" h="0">
                <a:moveTo>
                  <a:pt x="0" y="0"/>
                </a:moveTo>
                <a:lnTo>
                  <a:pt x="76200" y="0"/>
                </a:lnTo>
              </a:path>
            </a:pathLst>
          </a:custGeom>
          <a:ln w="763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4482672" y="4786962"/>
            <a:ext cx="76200" cy="0"/>
          </a:xfrm>
          <a:custGeom>
            <a:avLst/>
            <a:gdLst/>
            <a:ahLst/>
            <a:cxnLst/>
            <a:rect l="l" t="t" r="r" b="b"/>
            <a:pathLst>
              <a:path w="76200" h="0">
                <a:moveTo>
                  <a:pt x="0" y="0"/>
                </a:moveTo>
                <a:lnTo>
                  <a:pt x="76200" y="0"/>
                </a:lnTo>
              </a:path>
            </a:pathLst>
          </a:custGeom>
          <a:ln w="763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2413602" y="6405836"/>
            <a:ext cx="76200" cy="0"/>
          </a:xfrm>
          <a:custGeom>
            <a:avLst/>
            <a:gdLst/>
            <a:ahLst/>
            <a:cxnLst/>
            <a:rect l="l" t="t" r="r" b="b"/>
            <a:pathLst>
              <a:path w="76200" h="0">
                <a:moveTo>
                  <a:pt x="0" y="0"/>
                </a:moveTo>
                <a:lnTo>
                  <a:pt x="76200" y="0"/>
                </a:lnTo>
              </a:path>
            </a:pathLst>
          </a:custGeom>
          <a:ln w="7442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9" name="object 9"/>
          <p:cNvGrpSpPr/>
          <p:nvPr/>
        </p:nvGrpSpPr>
        <p:grpSpPr>
          <a:xfrm>
            <a:off x="2709670" y="6331017"/>
            <a:ext cx="2132965" cy="275590"/>
            <a:chOff x="2709670" y="6331017"/>
            <a:chExt cx="2132965" cy="275590"/>
          </a:xfrm>
        </p:grpSpPr>
        <p:sp>
          <p:nvSpPr>
            <p:cNvPr id="10" name="object 10"/>
            <p:cNvSpPr/>
            <p:nvPr/>
          </p:nvSpPr>
          <p:spPr>
            <a:xfrm>
              <a:off x="2711257" y="6502987"/>
              <a:ext cx="15240" cy="14604"/>
            </a:xfrm>
            <a:custGeom>
              <a:avLst/>
              <a:gdLst/>
              <a:ahLst/>
              <a:cxnLst/>
              <a:rect l="l" t="t" r="r" b="b"/>
              <a:pathLst>
                <a:path w="15239" h="14604">
                  <a:moveTo>
                    <a:pt x="0" y="14102"/>
                  </a:moveTo>
                  <a:lnTo>
                    <a:pt x="1508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2726339" y="6502987"/>
              <a:ext cx="37465" cy="103505"/>
            </a:xfrm>
            <a:custGeom>
              <a:avLst/>
              <a:gdLst/>
              <a:ahLst/>
              <a:cxnLst/>
              <a:rect l="l" t="t" r="r" b="b"/>
              <a:pathLst>
                <a:path w="37464" h="103504">
                  <a:moveTo>
                    <a:pt x="0" y="0"/>
                  </a:moveTo>
                  <a:lnTo>
                    <a:pt x="36909" y="103025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2763248" y="6334543"/>
              <a:ext cx="41275" cy="271780"/>
            </a:xfrm>
            <a:custGeom>
              <a:avLst/>
              <a:gdLst/>
              <a:ahLst/>
              <a:cxnLst/>
              <a:rect l="l" t="t" r="r" b="b"/>
              <a:pathLst>
                <a:path w="41275" h="271779">
                  <a:moveTo>
                    <a:pt x="0" y="271469"/>
                  </a:moveTo>
                  <a:lnTo>
                    <a:pt x="4087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2804126" y="6334543"/>
              <a:ext cx="2038350" cy="0"/>
            </a:xfrm>
            <a:custGeom>
              <a:avLst/>
              <a:gdLst/>
              <a:ahLst/>
              <a:cxnLst/>
              <a:rect l="l" t="t" r="r" b="b"/>
              <a:pathLst>
                <a:path w="2038350" h="0">
                  <a:moveTo>
                    <a:pt x="0" y="0"/>
                  </a:moveTo>
                  <a:lnTo>
                    <a:pt x="203795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2709670" y="6331017"/>
              <a:ext cx="2132965" cy="275590"/>
            </a:xfrm>
            <a:custGeom>
              <a:avLst/>
              <a:gdLst/>
              <a:ahLst/>
              <a:cxnLst/>
              <a:rect l="l" t="t" r="r" b="b"/>
              <a:pathLst>
                <a:path w="2132965" h="275590">
                  <a:moveTo>
                    <a:pt x="57546" y="274993"/>
                  </a:moveTo>
                  <a:lnTo>
                    <a:pt x="50006" y="274993"/>
                  </a:lnTo>
                  <a:lnTo>
                    <a:pt x="12302" y="178628"/>
                  </a:lnTo>
                  <a:lnTo>
                    <a:pt x="3175" y="188029"/>
                  </a:lnTo>
                  <a:lnTo>
                    <a:pt x="0" y="184504"/>
                  </a:lnTo>
                  <a:lnTo>
                    <a:pt x="21034" y="165308"/>
                  </a:lnTo>
                  <a:lnTo>
                    <a:pt x="53577" y="251099"/>
                  </a:lnTo>
                  <a:lnTo>
                    <a:pt x="91281" y="0"/>
                  </a:lnTo>
                  <a:lnTo>
                    <a:pt x="2132408" y="0"/>
                  </a:lnTo>
                  <a:lnTo>
                    <a:pt x="2132408" y="7442"/>
                  </a:lnTo>
                  <a:lnTo>
                    <a:pt x="97630" y="7442"/>
                  </a:lnTo>
                  <a:lnTo>
                    <a:pt x="57546" y="27499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15" name="object 1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04005" y="6383509"/>
            <a:ext cx="243680" cy="162175"/>
          </a:xfrm>
          <a:prstGeom prst="rect">
            <a:avLst/>
          </a:prstGeom>
        </p:spPr>
      </p:pic>
      <p:sp>
        <p:nvSpPr>
          <p:cNvPr id="16" name="object 16"/>
          <p:cNvSpPr txBox="1"/>
          <p:nvPr/>
        </p:nvSpPr>
        <p:spPr>
          <a:xfrm>
            <a:off x="825426" y="1733405"/>
            <a:ext cx="6116320" cy="48564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88900">
              <a:lnSpc>
                <a:spcPct val="100000"/>
              </a:lnSpc>
              <a:spcBef>
                <a:spcPts val="95"/>
              </a:spcBef>
            </a:pPr>
            <a:r>
              <a:rPr dirty="0" baseline="5050" sz="1650">
                <a:latin typeface="Calibri"/>
                <a:cs typeface="Calibri"/>
              </a:rPr>
              <a:t>3. Which</a:t>
            </a:r>
            <a:r>
              <a:rPr dirty="0" baseline="5050" sz="1650" spc="-22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-22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points</a:t>
            </a:r>
            <a:r>
              <a:rPr dirty="0" baseline="5050" sz="1650" spc="330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P</a:t>
            </a:r>
            <a:r>
              <a:rPr dirty="0" baseline="4629" sz="1800" spc="-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 spc="-60">
                <a:latin typeface="Symbol"/>
                <a:cs typeface="Symbol"/>
              </a:rPr>
              <a:t></a:t>
            </a:r>
            <a:r>
              <a:rPr dirty="0" baseline="4629" sz="1800" spc="-60">
                <a:latin typeface="Times New Roman"/>
                <a:cs typeface="Times New Roman"/>
              </a:rPr>
              <a:t>1,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4,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37">
                <a:latin typeface="Symbol"/>
                <a:cs typeface="Symbol"/>
              </a:rPr>
              <a:t></a:t>
            </a:r>
            <a:r>
              <a:rPr dirty="0" baseline="4629" sz="1800" spc="-37">
                <a:latin typeface="Times New Roman"/>
                <a:cs typeface="Times New Roman"/>
              </a:rPr>
              <a:t>7</a:t>
            </a:r>
            <a:r>
              <a:rPr dirty="0" sz="1600" spc="-25">
                <a:latin typeface="Symbol"/>
                <a:cs typeface="Symbol"/>
              </a:rPr>
              <a:t></a:t>
            </a:r>
            <a:r>
              <a:rPr dirty="0" sz="1600" spc="40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 spc="217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Q</a:t>
            </a:r>
            <a:r>
              <a:rPr dirty="0" baseline="4629" sz="1800" spc="-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82">
                <a:latin typeface="Times New Roman"/>
                <a:cs typeface="Times New Roman"/>
              </a:rPr>
              <a:t> </a:t>
            </a:r>
            <a:r>
              <a:rPr dirty="0" sz="1600" spc="-25">
                <a:latin typeface="Symbol"/>
                <a:cs typeface="Symbol"/>
              </a:rPr>
              <a:t></a:t>
            </a:r>
            <a:r>
              <a:rPr dirty="0" baseline="4629" sz="1800" spc="-37">
                <a:latin typeface="Times New Roman"/>
                <a:cs typeface="Times New Roman"/>
              </a:rPr>
              <a:t>6,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60">
                <a:latin typeface="Symbol"/>
                <a:cs typeface="Symbol"/>
              </a:rPr>
              <a:t></a:t>
            </a:r>
            <a:r>
              <a:rPr dirty="0" baseline="4629" sz="1800" spc="-60">
                <a:latin typeface="Times New Roman"/>
                <a:cs typeface="Times New Roman"/>
              </a:rPr>
              <a:t>1,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-75">
                <a:latin typeface="Times New Roman"/>
                <a:cs typeface="Times New Roman"/>
              </a:rPr>
              <a:t>5</a:t>
            </a:r>
            <a:r>
              <a:rPr dirty="0" sz="1600" spc="-50">
                <a:latin typeface="Symbol"/>
                <a:cs typeface="Symbol"/>
              </a:rPr>
              <a:t></a:t>
            </a:r>
            <a:r>
              <a:rPr dirty="0" sz="1600" spc="3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closest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to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 i="1">
                <a:latin typeface="Calibri"/>
                <a:cs typeface="Calibri"/>
              </a:rPr>
              <a:t>z</a:t>
            </a:r>
            <a:r>
              <a:rPr dirty="0" baseline="5050" sz="1650" spc="-7">
                <a:latin typeface="Calibri"/>
                <a:cs typeface="Calibri"/>
              </a:rPr>
              <a:t>-axis?</a:t>
            </a:r>
            <a:endParaRPr baseline="5050" sz="165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2650">
              <a:latin typeface="Calibri"/>
              <a:cs typeface="Calibri"/>
            </a:endParaRPr>
          </a:p>
          <a:p>
            <a:pPr marL="88265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88265">
              <a:lnSpc>
                <a:spcPct val="100000"/>
              </a:lnSpc>
            </a:pPr>
            <a:r>
              <a:rPr dirty="0" baseline="5050" sz="1650" spc="-7">
                <a:latin typeface="Calibri"/>
                <a:cs typeface="Calibri"/>
              </a:rPr>
              <a:t>First,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let’s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note that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coordinates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-7">
                <a:latin typeface="Calibri"/>
                <a:cs typeface="Calibri"/>
              </a:rPr>
              <a:t> any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point </a:t>
            </a:r>
            <a:r>
              <a:rPr dirty="0" baseline="5050" sz="1650">
                <a:latin typeface="Calibri"/>
                <a:cs typeface="Calibri"/>
              </a:rPr>
              <a:t>on </a:t>
            </a:r>
            <a:r>
              <a:rPr dirty="0" baseline="5050" sz="1650" spc="-7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 i="1">
                <a:latin typeface="Calibri"/>
                <a:cs typeface="Calibri"/>
              </a:rPr>
              <a:t>z</a:t>
            </a:r>
            <a:r>
              <a:rPr dirty="0" baseline="5050" sz="1650" spc="-7">
                <a:latin typeface="Calibri"/>
                <a:cs typeface="Calibri"/>
              </a:rPr>
              <a:t>-axis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will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be</a:t>
            </a:r>
            <a:r>
              <a:rPr dirty="0" baseline="5050" sz="1650" spc="225">
                <a:latin typeface="Calibri"/>
                <a:cs typeface="Calibri"/>
              </a:rPr>
              <a:t> </a:t>
            </a:r>
            <a:r>
              <a:rPr dirty="0" sz="1600" spc="-30">
                <a:latin typeface="Symbol"/>
                <a:cs typeface="Symbol"/>
              </a:rPr>
              <a:t></a:t>
            </a:r>
            <a:r>
              <a:rPr dirty="0" baseline="4629" sz="1800" spc="-44">
                <a:latin typeface="Times New Roman"/>
                <a:cs typeface="Times New Roman"/>
              </a:rPr>
              <a:t>0,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0,</a:t>
            </a:r>
            <a:r>
              <a:rPr dirty="0" baseline="4629" sz="1800" spc="-13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z</a:t>
            </a:r>
            <a:r>
              <a:rPr dirty="0" baseline="4629" sz="1800" spc="-26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210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endParaRPr baseline="5050" sz="1650">
              <a:latin typeface="Calibri"/>
              <a:cs typeface="Calibri"/>
            </a:endParaRPr>
          </a:p>
          <a:p>
            <a:pPr marL="88900" marR="416559">
              <a:lnSpc>
                <a:spcPct val="110000"/>
              </a:lnSpc>
              <a:spcBef>
                <a:spcPts val="1655"/>
              </a:spcBef>
            </a:pPr>
            <a:r>
              <a:rPr dirty="0" sz="1100">
                <a:latin typeface="Calibri"/>
                <a:cs typeface="Calibri"/>
              </a:rPr>
              <a:t>Also,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shortest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distance </a:t>
            </a:r>
            <a:r>
              <a:rPr dirty="0" sz="1100">
                <a:latin typeface="Calibri"/>
                <a:cs typeface="Calibri"/>
              </a:rPr>
              <a:t>from</a:t>
            </a:r>
            <a:r>
              <a:rPr dirty="0" sz="1100" spc="-5">
                <a:latin typeface="Calibri"/>
                <a:cs typeface="Calibri"/>
              </a:rPr>
              <a:t> any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-axis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-axis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occur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draw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straight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-axis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such 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right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angle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z-</a:t>
            </a:r>
            <a:r>
              <a:rPr dirty="0" sz="1100" spc="-5">
                <a:latin typeface="Calibri"/>
                <a:cs typeface="Calibri"/>
              </a:rPr>
              <a:t>axis.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000">
              <a:latin typeface="Calibri"/>
              <a:cs typeface="Calibri"/>
            </a:endParaRPr>
          </a:p>
          <a:p>
            <a:pPr marL="88900" marR="81280" indent="-635">
              <a:lnSpc>
                <a:spcPct val="111300"/>
              </a:lnSpc>
              <a:spcBef>
                <a:spcPts val="5"/>
              </a:spcBef>
            </a:pPr>
            <a:r>
              <a:rPr dirty="0" baseline="5050" sz="1650">
                <a:latin typeface="Calibri"/>
                <a:cs typeface="Calibri"/>
              </a:rPr>
              <a:t>So, </a:t>
            </a:r>
            <a:r>
              <a:rPr dirty="0" baseline="5050" sz="1650" spc="-7">
                <a:latin typeface="Calibri"/>
                <a:cs typeface="Calibri"/>
              </a:rPr>
              <a:t>if </a:t>
            </a:r>
            <a:r>
              <a:rPr dirty="0" baseline="5050" sz="1650">
                <a:latin typeface="Calibri"/>
                <a:cs typeface="Calibri"/>
              </a:rPr>
              <a:t>we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start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with </a:t>
            </a:r>
            <a:r>
              <a:rPr dirty="0" baseline="5050" sz="1650" spc="-15">
                <a:latin typeface="Calibri"/>
                <a:cs typeface="Calibri"/>
              </a:rPr>
              <a:t>any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point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not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on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 i="1">
                <a:latin typeface="Calibri"/>
                <a:cs typeface="Calibri"/>
              </a:rPr>
              <a:t>z</a:t>
            </a:r>
            <a:r>
              <a:rPr dirty="0" baseline="5050" sz="1650" spc="-7">
                <a:latin typeface="Calibri"/>
                <a:cs typeface="Calibri"/>
              </a:rPr>
              <a:t>-axis,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say</a:t>
            </a:r>
            <a:r>
              <a:rPr dirty="0" baseline="5050" sz="1650" spc="209">
                <a:latin typeface="Calibri"/>
                <a:cs typeface="Calibri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0">
                <a:latin typeface="Times New Roman"/>
                <a:cs typeface="Times New Roman"/>
              </a:rPr>
              <a:t> </a:t>
            </a:r>
            <a:r>
              <a:rPr dirty="0" baseline="4629" sz="1800" spc="-67" i="1">
                <a:latin typeface="Times New Roman"/>
                <a:cs typeface="Times New Roman"/>
              </a:rPr>
              <a:t>x</a:t>
            </a:r>
            <a:r>
              <a:rPr dirty="0" baseline="-19841" sz="1050" spc="-67">
                <a:latin typeface="Times New Roman"/>
                <a:cs typeface="Times New Roman"/>
              </a:rPr>
              <a:t>1</a:t>
            </a:r>
            <a:r>
              <a:rPr dirty="0" baseline="-19841" sz="1050" spc="-17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spc="-52" i="1">
                <a:latin typeface="Times New Roman"/>
                <a:cs typeface="Times New Roman"/>
              </a:rPr>
              <a:t>y</a:t>
            </a:r>
            <a:r>
              <a:rPr dirty="0" baseline="-19841" sz="1050" spc="-52">
                <a:latin typeface="Times New Roman"/>
                <a:cs typeface="Times New Roman"/>
              </a:rPr>
              <a:t>1</a:t>
            </a:r>
            <a:r>
              <a:rPr dirty="0" baseline="-19841" sz="1050" spc="-17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spc="-44" i="1">
                <a:latin typeface="Times New Roman"/>
                <a:cs typeface="Times New Roman"/>
              </a:rPr>
              <a:t>z</a:t>
            </a:r>
            <a:r>
              <a:rPr dirty="0" baseline="-19841" sz="1050" spc="-44">
                <a:latin typeface="Times New Roman"/>
                <a:cs typeface="Times New Roman"/>
              </a:rPr>
              <a:t>1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200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,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point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on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 i="1">
                <a:latin typeface="Calibri"/>
                <a:cs typeface="Calibri"/>
              </a:rPr>
              <a:t>z</a:t>
            </a:r>
            <a:r>
              <a:rPr dirty="0" baseline="5050" sz="1650" spc="-7">
                <a:latin typeface="Calibri"/>
                <a:cs typeface="Calibri"/>
              </a:rPr>
              <a:t>-axis that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will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be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closest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to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this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point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</a:t>
            </a:r>
            <a:r>
              <a:rPr dirty="0" baseline="5050" sz="1650" spc="209">
                <a:latin typeface="Calibri"/>
                <a:cs typeface="Calibri"/>
              </a:rPr>
              <a:t> </a:t>
            </a:r>
            <a:r>
              <a:rPr dirty="0" sz="1600" spc="-30">
                <a:latin typeface="Symbol"/>
                <a:cs typeface="Symbol"/>
              </a:rPr>
              <a:t></a:t>
            </a:r>
            <a:r>
              <a:rPr dirty="0" baseline="4629" sz="1800" spc="-44">
                <a:latin typeface="Times New Roman"/>
                <a:cs typeface="Times New Roman"/>
              </a:rPr>
              <a:t>0,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0,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spc="-44" i="1">
                <a:latin typeface="Times New Roman"/>
                <a:cs typeface="Times New Roman"/>
              </a:rPr>
              <a:t>z</a:t>
            </a:r>
            <a:r>
              <a:rPr dirty="0" baseline="-15873" sz="1050" spc="-44">
                <a:latin typeface="Times New Roman"/>
                <a:cs typeface="Times New Roman"/>
              </a:rPr>
              <a:t>1</a:t>
            </a:r>
            <a:r>
              <a:rPr dirty="0" baseline="-15873" sz="1050" spc="-52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22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endParaRPr baseline="5050" sz="16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600">
              <a:latin typeface="Calibri"/>
              <a:cs typeface="Calibri"/>
            </a:endParaRPr>
          </a:p>
          <a:p>
            <a:pPr marL="889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closest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P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i="1">
                <a:latin typeface="Calibri"/>
                <a:cs typeface="Calibri"/>
              </a:rPr>
              <a:t>Q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-axis closest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225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P</a:t>
            </a:r>
            <a:r>
              <a:rPr dirty="0" sz="1200" spc="200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150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Q</a:t>
            </a:r>
            <a:r>
              <a:rPr dirty="0" sz="1200" spc="140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respectively.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300">
              <a:latin typeface="Calibri"/>
              <a:cs typeface="Calibri"/>
            </a:endParaRPr>
          </a:p>
          <a:p>
            <a:pPr algn="ctr" marR="435609">
              <a:lnSpc>
                <a:spcPct val="100000"/>
              </a:lnSpc>
              <a:spcBef>
                <a:spcPts val="5"/>
              </a:spcBef>
              <a:tabLst>
                <a:tab pos="2287905" algn="l"/>
              </a:tabLst>
            </a:pPr>
            <a:r>
              <a:rPr dirty="0" baseline="4629" sz="1800" i="1">
                <a:latin typeface="Times New Roman"/>
                <a:cs typeface="Times New Roman"/>
              </a:rPr>
              <a:t>P</a:t>
            </a:r>
            <a:r>
              <a:rPr dirty="0" baseline="4629" sz="1800" spc="52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sz="1600" spc="-60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Times New Roman"/>
                <a:cs typeface="Times New Roman"/>
              </a:rPr>
              <a:t>0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30">
                <a:latin typeface="Times New Roman"/>
                <a:cs typeface="Times New Roman"/>
              </a:rPr>
              <a:t>0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120">
                <a:latin typeface="Times New Roman"/>
                <a:cs typeface="Times New Roman"/>
              </a:rPr>
              <a:t>7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>
                <a:latin typeface="Times New Roman"/>
                <a:cs typeface="Times New Roman"/>
              </a:rPr>
              <a:t>	</a:t>
            </a:r>
            <a:r>
              <a:rPr dirty="0" baseline="4629" sz="1800" i="1">
                <a:latin typeface="Times New Roman"/>
                <a:cs typeface="Times New Roman"/>
              </a:rPr>
              <a:t>Q</a:t>
            </a:r>
            <a:r>
              <a:rPr dirty="0" baseline="4629" sz="1800" spc="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sz="1600" spc="-60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Times New Roman"/>
                <a:cs typeface="Times New Roman"/>
              </a:rPr>
              <a:t>0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30">
                <a:latin typeface="Times New Roman"/>
                <a:cs typeface="Times New Roman"/>
              </a:rPr>
              <a:t>0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60">
                <a:latin typeface="Times New Roman"/>
                <a:cs typeface="Times New Roman"/>
              </a:rPr>
              <a:t>5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  <a:p>
            <a:pPr marL="88900">
              <a:lnSpc>
                <a:spcPct val="100000"/>
              </a:lnSpc>
              <a:spcBef>
                <a:spcPts val="1689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88900" marR="197485">
              <a:lnSpc>
                <a:spcPct val="109100"/>
              </a:lnSpc>
              <a:spcBef>
                <a:spcPts val="10"/>
              </a:spcBef>
            </a:pP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 which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closest </a:t>
            </a:r>
            <a:r>
              <a:rPr dirty="0" sz="1100">
                <a:latin typeface="Calibri"/>
                <a:cs typeface="Calibri"/>
              </a:rPr>
              <a:t>to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-axis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compute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distance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between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its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projection onto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-axis.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1250">
              <a:latin typeface="Calibri"/>
              <a:cs typeface="Calibri"/>
            </a:endParaRPr>
          </a:p>
          <a:p>
            <a:pPr marL="889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distances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350">
              <a:latin typeface="Calibri"/>
              <a:cs typeface="Calibri"/>
            </a:endParaRPr>
          </a:p>
          <a:p>
            <a:pPr algn="ctr" marR="455930">
              <a:lnSpc>
                <a:spcPct val="100000"/>
              </a:lnSpc>
              <a:spcBef>
                <a:spcPts val="5"/>
              </a:spcBef>
              <a:tabLst>
                <a:tab pos="742315" algn="l"/>
              </a:tabLst>
            </a:pPr>
            <a:r>
              <a:rPr dirty="0" sz="1150" spc="25" i="1">
                <a:latin typeface="Times New Roman"/>
                <a:cs typeface="Times New Roman"/>
              </a:rPr>
              <a:t>d</a:t>
            </a:r>
            <a:r>
              <a:rPr dirty="0" sz="1150" spc="-45" i="1">
                <a:latin typeface="Times New Roman"/>
                <a:cs typeface="Times New Roman"/>
              </a:rPr>
              <a:t> </a:t>
            </a:r>
            <a:r>
              <a:rPr dirty="0" baseline="-4629" sz="2700" spc="-112">
                <a:latin typeface="Symbol"/>
                <a:cs typeface="Symbol"/>
              </a:rPr>
              <a:t></a:t>
            </a:r>
            <a:r>
              <a:rPr dirty="0" sz="1150" spc="45" i="1">
                <a:latin typeface="Times New Roman"/>
                <a:cs typeface="Times New Roman"/>
              </a:rPr>
              <a:t>P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30" i="1">
                <a:latin typeface="Times New Roman"/>
                <a:cs typeface="Times New Roman"/>
              </a:rPr>
              <a:t>P</a:t>
            </a:r>
            <a:r>
              <a:rPr dirty="0" sz="1150" spc="-155" i="1">
                <a:latin typeface="Times New Roman"/>
                <a:cs typeface="Times New Roman"/>
              </a:rPr>
              <a:t> </a:t>
            </a:r>
            <a:r>
              <a:rPr dirty="0" baseline="-4629" sz="2700" spc="-315">
                <a:latin typeface="Symbol"/>
                <a:cs typeface="Symbol"/>
              </a:rPr>
              <a:t></a:t>
            </a:r>
            <a:r>
              <a:rPr dirty="0" baseline="-4629" sz="2700" spc="-284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>
                <a:latin typeface="Times New Roman"/>
                <a:cs typeface="Times New Roman"/>
              </a:rPr>
              <a:t>	</a:t>
            </a:r>
            <a:r>
              <a:rPr dirty="0" baseline="-3584" sz="2325" spc="-37">
                <a:latin typeface="Symbol"/>
                <a:cs typeface="Symbol"/>
              </a:rPr>
              <a:t></a:t>
            </a:r>
            <a:r>
              <a:rPr dirty="0" sz="1150" spc="20">
                <a:latin typeface="Symbol"/>
                <a:cs typeface="Symbol"/>
              </a:rPr>
              <a:t></a:t>
            </a:r>
            <a:r>
              <a:rPr dirty="0" sz="1150" spc="114">
                <a:latin typeface="Times New Roman"/>
                <a:cs typeface="Times New Roman"/>
              </a:rPr>
              <a:t>1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85">
                <a:latin typeface="Times New Roman"/>
                <a:cs typeface="Times New Roman"/>
              </a:rPr>
              <a:t>0</a:t>
            </a:r>
            <a:r>
              <a:rPr dirty="0" baseline="-3584" sz="2325" spc="-142">
                <a:latin typeface="Symbol"/>
                <a:cs typeface="Symbol"/>
              </a:rPr>
              <a:t></a:t>
            </a:r>
            <a:r>
              <a:rPr dirty="0" baseline="59829" sz="975" spc="30">
                <a:latin typeface="Times New Roman"/>
                <a:cs typeface="Times New Roman"/>
              </a:rPr>
              <a:t>2</a:t>
            </a:r>
            <a:r>
              <a:rPr dirty="0" baseline="59829" sz="975">
                <a:latin typeface="Times New Roman"/>
                <a:cs typeface="Times New Roman"/>
              </a:rPr>
              <a:t> </a:t>
            </a:r>
            <a:r>
              <a:rPr dirty="0" baseline="59829" sz="975" spc="-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baseline="-3584" sz="2325" spc="-37">
                <a:latin typeface="Symbol"/>
                <a:cs typeface="Symbol"/>
              </a:rPr>
              <a:t></a:t>
            </a:r>
            <a:r>
              <a:rPr dirty="0" sz="1150" spc="25">
                <a:latin typeface="Times New Roman"/>
                <a:cs typeface="Times New Roman"/>
              </a:rPr>
              <a:t>4</a:t>
            </a:r>
            <a:r>
              <a:rPr dirty="0" sz="1150" spc="-10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85">
                <a:latin typeface="Times New Roman"/>
                <a:cs typeface="Times New Roman"/>
              </a:rPr>
              <a:t>0</a:t>
            </a:r>
            <a:r>
              <a:rPr dirty="0" baseline="-3584" sz="2325" spc="-142">
                <a:latin typeface="Symbol"/>
                <a:cs typeface="Symbol"/>
              </a:rPr>
              <a:t></a:t>
            </a:r>
            <a:r>
              <a:rPr dirty="0" baseline="59829" sz="975" spc="30">
                <a:latin typeface="Times New Roman"/>
                <a:cs typeface="Times New Roman"/>
              </a:rPr>
              <a:t>2</a:t>
            </a:r>
            <a:r>
              <a:rPr dirty="0" baseline="59829" sz="975">
                <a:latin typeface="Times New Roman"/>
                <a:cs typeface="Times New Roman"/>
              </a:rPr>
              <a:t> </a:t>
            </a:r>
            <a:r>
              <a:rPr dirty="0" baseline="59829" sz="975" spc="-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baseline="-3174" sz="2625" spc="-135">
                <a:latin typeface="Symbol"/>
                <a:cs typeface="Symbol"/>
              </a:rPr>
              <a:t></a:t>
            </a:r>
            <a:r>
              <a:rPr dirty="0" sz="1150" spc="20">
                <a:latin typeface="Symbol"/>
                <a:cs typeface="Symbol"/>
              </a:rPr>
              <a:t></a:t>
            </a:r>
            <a:r>
              <a:rPr dirty="0" sz="1150" spc="25">
                <a:latin typeface="Times New Roman"/>
                <a:cs typeface="Times New Roman"/>
              </a:rPr>
              <a:t>7</a:t>
            </a:r>
            <a:r>
              <a:rPr dirty="0" sz="1150" spc="-8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125">
                <a:latin typeface="Times New Roman"/>
                <a:cs typeface="Times New Roman"/>
              </a:rPr>
              <a:t> </a:t>
            </a:r>
            <a:r>
              <a:rPr dirty="0" baseline="-3584" sz="2325" spc="-37">
                <a:latin typeface="Symbol"/>
                <a:cs typeface="Symbol"/>
              </a:rPr>
              <a:t></a:t>
            </a:r>
            <a:r>
              <a:rPr dirty="0" sz="1150" spc="20">
                <a:latin typeface="Symbol"/>
                <a:cs typeface="Symbol"/>
              </a:rPr>
              <a:t></a:t>
            </a:r>
            <a:r>
              <a:rPr dirty="0" sz="1150" spc="105">
                <a:latin typeface="Times New Roman"/>
                <a:cs typeface="Times New Roman"/>
              </a:rPr>
              <a:t>7</a:t>
            </a:r>
            <a:r>
              <a:rPr dirty="0" baseline="-3584" sz="2325" spc="-89">
                <a:latin typeface="Symbol"/>
                <a:cs typeface="Symbol"/>
              </a:rPr>
              <a:t></a:t>
            </a:r>
            <a:r>
              <a:rPr dirty="0" baseline="-3174" sz="2625" spc="-247">
                <a:latin typeface="Symbol"/>
                <a:cs typeface="Symbol"/>
              </a:rPr>
              <a:t></a:t>
            </a:r>
            <a:r>
              <a:rPr dirty="0" baseline="68376" sz="975" spc="30">
                <a:latin typeface="Times New Roman"/>
                <a:cs typeface="Times New Roman"/>
              </a:rPr>
              <a:t>2</a:t>
            </a:r>
            <a:r>
              <a:rPr dirty="0" baseline="68376" sz="975">
                <a:latin typeface="Times New Roman"/>
                <a:cs typeface="Times New Roman"/>
              </a:rPr>
              <a:t>  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>
                <a:latin typeface="Times New Roman"/>
                <a:cs typeface="Times New Roman"/>
              </a:rPr>
              <a:t>  </a:t>
            </a:r>
            <a:r>
              <a:rPr dirty="0" sz="1150" spc="9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17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2424317" y="6742334"/>
            <a:ext cx="76200" cy="0"/>
          </a:xfrm>
          <a:custGeom>
            <a:avLst/>
            <a:gdLst/>
            <a:ahLst/>
            <a:cxnLst/>
            <a:rect l="l" t="t" r="r" b="b"/>
            <a:pathLst>
              <a:path w="76200" h="0">
                <a:moveTo>
                  <a:pt x="0" y="0"/>
                </a:moveTo>
                <a:lnTo>
                  <a:pt x="76200" y="0"/>
                </a:lnTo>
              </a:path>
            </a:pathLst>
          </a:custGeom>
          <a:ln w="7442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 txBox="1"/>
          <p:nvPr/>
        </p:nvSpPr>
        <p:spPr>
          <a:xfrm>
            <a:off x="2050063" y="6624647"/>
            <a:ext cx="645795" cy="30543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25" i="1">
                <a:latin typeface="Times New Roman"/>
                <a:cs typeface="Times New Roman"/>
              </a:rPr>
              <a:t>d</a:t>
            </a:r>
            <a:r>
              <a:rPr dirty="0" sz="1150" spc="-45" i="1">
                <a:latin typeface="Times New Roman"/>
                <a:cs typeface="Times New Roman"/>
              </a:rPr>
              <a:t> </a:t>
            </a:r>
            <a:r>
              <a:rPr dirty="0" baseline="-4629" sz="2700" spc="-217">
                <a:latin typeface="Symbol"/>
                <a:cs typeface="Symbol"/>
              </a:rPr>
              <a:t></a:t>
            </a:r>
            <a:r>
              <a:rPr dirty="0" sz="1150" spc="45" i="1">
                <a:latin typeface="Times New Roman"/>
                <a:cs typeface="Times New Roman"/>
              </a:rPr>
              <a:t>Q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 spc="-180">
                <a:latin typeface="Times New Roman"/>
                <a:cs typeface="Times New Roman"/>
              </a:rPr>
              <a:t> </a:t>
            </a:r>
            <a:r>
              <a:rPr dirty="0" sz="1150" spc="140" i="1">
                <a:latin typeface="Times New Roman"/>
                <a:cs typeface="Times New Roman"/>
              </a:rPr>
              <a:t>Q</a:t>
            </a:r>
            <a:r>
              <a:rPr dirty="0" baseline="-4629" sz="2700" spc="-307">
                <a:latin typeface="Symbol"/>
                <a:cs typeface="Symbol"/>
              </a:rPr>
              <a:t></a:t>
            </a:r>
            <a:r>
              <a:rPr dirty="0" baseline="-4629" sz="2700" spc="-284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endParaRPr sz="1150">
              <a:latin typeface="Symbol"/>
              <a:cs typeface="Symbol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2720386" y="6681223"/>
            <a:ext cx="1828800" cy="252729"/>
            <a:chOff x="2720386" y="6681223"/>
            <a:chExt cx="1828800" cy="252729"/>
          </a:xfrm>
        </p:grpSpPr>
        <p:sp>
          <p:nvSpPr>
            <p:cNvPr id="20" name="object 20"/>
            <p:cNvSpPr/>
            <p:nvPr/>
          </p:nvSpPr>
          <p:spPr>
            <a:xfrm>
              <a:off x="2721973" y="6839482"/>
              <a:ext cx="15240" cy="12700"/>
            </a:xfrm>
            <a:custGeom>
              <a:avLst/>
              <a:gdLst/>
              <a:ahLst/>
              <a:cxnLst/>
              <a:rect l="l" t="t" r="r" b="b"/>
              <a:pathLst>
                <a:path w="15239" h="12700">
                  <a:moveTo>
                    <a:pt x="0" y="12535"/>
                  </a:moveTo>
                  <a:lnTo>
                    <a:pt x="1508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2737055" y="6839482"/>
              <a:ext cx="37465" cy="94615"/>
            </a:xfrm>
            <a:custGeom>
              <a:avLst/>
              <a:gdLst/>
              <a:ahLst/>
              <a:cxnLst/>
              <a:rect l="l" t="t" r="r" b="b"/>
              <a:pathLst>
                <a:path w="37464" h="94615">
                  <a:moveTo>
                    <a:pt x="0" y="0"/>
                  </a:moveTo>
                  <a:lnTo>
                    <a:pt x="36909" y="94015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2773964" y="6684749"/>
              <a:ext cx="40640" cy="248920"/>
            </a:xfrm>
            <a:custGeom>
              <a:avLst/>
              <a:gdLst/>
              <a:ahLst/>
              <a:cxnLst/>
              <a:rect l="l" t="t" r="r" b="b"/>
              <a:pathLst>
                <a:path w="40639" h="248920">
                  <a:moveTo>
                    <a:pt x="0" y="248748"/>
                  </a:moveTo>
                  <a:lnTo>
                    <a:pt x="4048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/>
            <p:cNvSpPr/>
            <p:nvPr/>
          </p:nvSpPr>
          <p:spPr>
            <a:xfrm>
              <a:off x="2814445" y="6684749"/>
              <a:ext cx="1734820" cy="0"/>
            </a:xfrm>
            <a:custGeom>
              <a:avLst/>
              <a:gdLst/>
              <a:ahLst/>
              <a:cxnLst/>
              <a:rect l="l" t="t" r="r" b="b"/>
              <a:pathLst>
                <a:path w="1734820" h="0">
                  <a:moveTo>
                    <a:pt x="0" y="0"/>
                  </a:moveTo>
                  <a:lnTo>
                    <a:pt x="173434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/>
            <p:cNvSpPr/>
            <p:nvPr/>
          </p:nvSpPr>
          <p:spPr>
            <a:xfrm>
              <a:off x="2720386" y="6681223"/>
              <a:ext cx="1828800" cy="252729"/>
            </a:xfrm>
            <a:custGeom>
              <a:avLst/>
              <a:gdLst/>
              <a:ahLst/>
              <a:cxnLst/>
              <a:rect l="l" t="t" r="r" b="b"/>
              <a:pathLst>
                <a:path w="1828800" h="252729">
                  <a:moveTo>
                    <a:pt x="57547" y="252274"/>
                  </a:moveTo>
                  <a:lnTo>
                    <a:pt x="50006" y="252274"/>
                  </a:lnTo>
                  <a:lnTo>
                    <a:pt x="12699" y="164919"/>
                  </a:lnTo>
                  <a:lnTo>
                    <a:pt x="3175" y="172753"/>
                  </a:lnTo>
                  <a:lnTo>
                    <a:pt x="0" y="169227"/>
                  </a:lnTo>
                  <a:lnTo>
                    <a:pt x="21034" y="151599"/>
                  </a:lnTo>
                  <a:lnTo>
                    <a:pt x="53578" y="230337"/>
                  </a:lnTo>
                  <a:lnTo>
                    <a:pt x="91281" y="0"/>
                  </a:lnTo>
                  <a:lnTo>
                    <a:pt x="1828402" y="0"/>
                  </a:lnTo>
                  <a:lnTo>
                    <a:pt x="1828402" y="7443"/>
                  </a:lnTo>
                  <a:lnTo>
                    <a:pt x="97234" y="7443"/>
                  </a:lnTo>
                  <a:lnTo>
                    <a:pt x="57547" y="25227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5" name="object 25"/>
          <p:cNvGrpSpPr/>
          <p:nvPr/>
        </p:nvGrpSpPr>
        <p:grpSpPr>
          <a:xfrm>
            <a:off x="4710715" y="6722355"/>
            <a:ext cx="255904" cy="162560"/>
            <a:chOff x="4710715" y="6722355"/>
            <a:chExt cx="255904" cy="162560"/>
          </a:xfrm>
        </p:grpSpPr>
        <p:sp>
          <p:nvSpPr>
            <p:cNvPr id="26" name="object 26"/>
            <p:cNvSpPr/>
            <p:nvPr/>
          </p:nvSpPr>
          <p:spPr>
            <a:xfrm>
              <a:off x="4711905" y="6824597"/>
              <a:ext cx="15875" cy="8890"/>
            </a:xfrm>
            <a:custGeom>
              <a:avLst/>
              <a:gdLst/>
              <a:ahLst/>
              <a:cxnLst/>
              <a:rect l="l" t="t" r="r" b="b"/>
              <a:pathLst>
                <a:path w="15875" h="8890">
                  <a:moveTo>
                    <a:pt x="0" y="8618"/>
                  </a:moveTo>
                  <a:lnTo>
                    <a:pt x="1547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/>
            <p:cNvSpPr/>
            <p:nvPr/>
          </p:nvSpPr>
          <p:spPr>
            <a:xfrm>
              <a:off x="4727383" y="6824597"/>
              <a:ext cx="37465" cy="60325"/>
            </a:xfrm>
            <a:custGeom>
              <a:avLst/>
              <a:gdLst/>
              <a:ahLst/>
              <a:cxnLst/>
              <a:rect l="l" t="t" r="r" b="b"/>
              <a:pathLst>
                <a:path w="37464" h="60325">
                  <a:moveTo>
                    <a:pt x="0" y="0"/>
                  </a:moveTo>
                  <a:lnTo>
                    <a:pt x="36909" y="5993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/>
            <p:cNvSpPr/>
            <p:nvPr/>
          </p:nvSpPr>
          <p:spPr>
            <a:xfrm>
              <a:off x="4764292" y="6725881"/>
              <a:ext cx="40640" cy="158750"/>
            </a:xfrm>
            <a:custGeom>
              <a:avLst/>
              <a:gdLst/>
              <a:ahLst/>
              <a:cxnLst/>
              <a:rect l="l" t="t" r="r" b="b"/>
              <a:pathLst>
                <a:path w="40639" h="158750">
                  <a:moveTo>
                    <a:pt x="0" y="158650"/>
                  </a:moveTo>
                  <a:lnTo>
                    <a:pt x="4048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/>
            <p:cNvSpPr/>
            <p:nvPr/>
          </p:nvSpPr>
          <p:spPr>
            <a:xfrm>
              <a:off x="4804774" y="6725881"/>
              <a:ext cx="161925" cy="0"/>
            </a:xfrm>
            <a:custGeom>
              <a:avLst/>
              <a:gdLst/>
              <a:ahLst/>
              <a:cxnLst/>
              <a:rect l="l" t="t" r="r" b="b"/>
              <a:pathLst>
                <a:path w="161925" h="0">
                  <a:moveTo>
                    <a:pt x="0" y="0"/>
                  </a:moveTo>
                  <a:lnTo>
                    <a:pt x="16152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/>
            <p:cNvSpPr/>
            <p:nvPr/>
          </p:nvSpPr>
          <p:spPr>
            <a:xfrm>
              <a:off x="4710715" y="6722355"/>
              <a:ext cx="255904" cy="162560"/>
            </a:xfrm>
            <a:custGeom>
              <a:avLst/>
              <a:gdLst/>
              <a:ahLst/>
              <a:cxnLst/>
              <a:rect l="l" t="t" r="r" b="b"/>
              <a:pathLst>
                <a:path w="255904" h="162559">
                  <a:moveTo>
                    <a:pt x="57546" y="162176"/>
                  </a:moveTo>
                  <a:lnTo>
                    <a:pt x="50006" y="162176"/>
                  </a:lnTo>
                  <a:lnTo>
                    <a:pt x="12699" y="106942"/>
                  </a:lnTo>
                  <a:lnTo>
                    <a:pt x="2380" y="113209"/>
                  </a:lnTo>
                  <a:lnTo>
                    <a:pt x="0" y="108901"/>
                  </a:lnTo>
                  <a:lnTo>
                    <a:pt x="21034" y="97540"/>
                  </a:lnTo>
                  <a:lnTo>
                    <a:pt x="53975" y="146507"/>
                  </a:lnTo>
                  <a:lnTo>
                    <a:pt x="91280" y="0"/>
                  </a:lnTo>
                  <a:lnTo>
                    <a:pt x="255586" y="0"/>
                  </a:lnTo>
                  <a:lnTo>
                    <a:pt x="255586" y="7442"/>
                  </a:lnTo>
                  <a:lnTo>
                    <a:pt x="96837" y="7442"/>
                  </a:lnTo>
                  <a:lnTo>
                    <a:pt x="57546" y="16217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1" name="object 31"/>
          <p:cNvSpPr txBox="1"/>
          <p:nvPr/>
        </p:nvSpPr>
        <p:spPr>
          <a:xfrm>
            <a:off x="4794056" y="6707304"/>
            <a:ext cx="177800" cy="2063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25">
                <a:latin typeface="Times New Roman"/>
                <a:cs typeface="Times New Roman"/>
              </a:rPr>
              <a:t>37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2778329" y="6671656"/>
            <a:ext cx="1932939" cy="2622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830" sz="1725" spc="37">
                <a:latin typeface="Times New Roman"/>
                <a:cs typeface="Times New Roman"/>
              </a:rPr>
              <a:t>6</a:t>
            </a:r>
            <a:r>
              <a:rPr dirty="0" baseline="4830" sz="1725" spc="-150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</a:t>
            </a:r>
            <a:r>
              <a:rPr dirty="0" baseline="4830" sz="1725" spc="-157">
                <a:latin typeface="Times New Roman"/>
                <a:cs typeface="Times New Roman"/>
              </a:rPr>
              <a:t> </a:t>
            </a:r>
            <a:r>
              <a:rPr dirty="0" baseline="4830" sz="1725" spc="127">
                <a:latin typeface="Times New Roman"/>
                <a:cs typeface="Times New Roman"/>
              </a:rPr>
              <a:t>0</a:t>
            </a:r>
            <a:r>
              <a:rPr dirty="0" sz="1550" spc="-95">
                <a:latin typeface="Symbol"/>
                <a:cs typeface="Symbol"/>
              </a:rPr>
              <a:t></a:t>
            </a:r>
            <a:r>
              <a:rPr dirty="0" baseline="68376" sz="975" spc="30">
                <a:latin typeface="Times New Roman"/>
                <a:cs typeface="Times New Roman"/>
              </a:rPr>
              <a:t>2</a:t>
            </a:r>
            <a:r>
              <a:rPr dirty="0" baseline="68376" sz="975">
                <a:latin typeface="Times New Roman"/>
                <a:cs typeface="Times New Roman"/>
              </a:rPr>
              <a:t> </a:t>
            </a:r>
            <a:r>
              <a:rPr dirty="0" baseline="68376" sz="975" spc="-7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</a:t>
            </a:r>
            <a:r>
              <a:rPr dirty="0" baseline="4830" sz="1725" spc="-157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830" sz="1725" spc="30">
                <a:latin typeface="Symbol"/>
                <a:cs typeface="Symbol"/>
              </a:rPr>
              <a:t></a:t>
            </a:r>
            <a:r>
              <a:rPr dirty="0" baseline="4830" sz="1725" spc="172">
                <a:latin typeface="Times New Roman"/>
                <a:cs typeface="Times New Roman"/>
              </a:rPr>
              <a:t>1</a:t>
            </a:r>
            <a:r>
              <a:rPr dirty="0" baseline="4830" sz="1725" spc="37">
                <a:latin typeface="Symbol"/>
                <a:cs typeface="Symbol"/>
              </a:rPr>
              <a:t></a:t>
            </a:r>
            <a:r>
              <a:rPr dirty="0" baseline="4830" sz="1725" spc="-157">
                <a:latin typeface="Times New Roman"/>
                <a:cs typeface="Times New Roman"/>
              </a:rPr>
              <a:t> </a:t>
            </a:r>
            <a:r>
              <a:rPr dirty="0" baseline="4830" sz="1725" spc="127">
                <a:latin typeface="Times New Roman"/>
                <a:cs typeface="Times New Roman"/>
              </a:rPr>
              <a:t>0</a:t>
            </a:r>
            <a:r>
              <a:rPr dirty="0" sz="1550" spc="-95">
                <a:latin typeface="Symbol"/>
                <a:cs typeface="Symbol"/>
              </a:rPr>
              <a:t></a:t>
            </a:r>
            <a:r>
              <a:rPr dirty="0" baseline="68376" sz="975" spc="30">
                <a:latin typeface="Times New Roman"/>
                <a:cs typeface="Times New Roman"/>
              </a:rPr>
              <a:t>2</a:t>
            </a:r>
            <a:r>
              <a:rPr dirty="0" baseline="68376" sz="975">
                <a:latin typeface="Times New Roman"/>
                <a:cs typeface="Times New Roman"/>
              </a:rPr>
              <a:t> </a:t>
            </a:r>
            <a:r>
              <a:rPr dirty="0" baseline="68376" sz="975" spc="-7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</a:t>
            </a:r>
            <a:r>
              <a:rPr dirty="0" baseline="4830" sz="1725" spc="-157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830" sz="1725" spc="37">
                <a:latin typeface="Times New Roman"/>
                <a:cs typeface="Times New Roman"/>
              </a:rPr>
              <a:t>5</a:t>
            </a:r>
            <a:r>
              <a:rPr dirty="0" baseline="4830" sz="1725" spc="-179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</a:t>
            </a:r>
            <a:r>
              <a:rPr dirty="0" baseline="4830" sz="1725" spc="-187">
                <a:latin typeface="Times New Roman"/>
                <a:cs typeface="Times New Roman"/>
              </a:rPr>
              <a:t> </a:t>
            </a:r>
            <a:r>
              <a:rPr dirty="0" baseline="4830" sz="1725" spc="97">
                <a:latin typeface="Times New Roman"/>
                <a:cs typeface="Times New Roman"/>
              </a:rPr>
              <a:t>5</a:t>
            </a:r>
            <a:r>
              <a:rPr dirty="0" sz="1550" spc="-95">
                <a:latin typeface="Symbol"/>
                <a:cs typeface="Symbol"/>
              </a:rPr>
              <a:t></a:t>
            </a:r>
            <a:r>
              <a:rPr dirty="0" baseline="68376" sz="975" spc="30">
                <a:latin typeface="Times New Roman"/>
                <a:cs typeface="Times New Roman"/>
              </a:rPr>
              <a:t>2</a:t>
            </a:r>
            <a:r>
              <a:rPr dirty="0" baseline="68376" sz="975">
                <a:latin typeface="Times New Roman"/>
                <a:cs typeface="Times New Roman"/>
              </a:rPr>
              <a:t>  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endParaRPr baseline="4830" sz="1725">
              <a:latin typeface="Symbol"/>
              <a:cs typeface="Symbo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901700" y="7120743"/>
            <a:ext cx="4681855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baseline="5050" sz="1650">
                <a:latin typeface="Calibri"/>
                <a:cs typeface="Calibri"/>
              </a:rPr>
              <a:t>Based</a:t>
            </a:r>
            <a:r>
              <a:rPr dirty="0" baseline="5050" sz="1650" spc="-22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on </a:t>
            </a:r>
            <a:r>
              <a:rPr dirty="0" baseline="5050" sz="1650" spc="-7">
                <a:latin typeface="Calibri"/>
                <a:cs typeface="Calibri"/>
              </a:rPr>
              <a:t>this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 </a:t>
            </a:r>
            <a:r>
              <a:rPr dirty="0" baseline="5050" sz="1650">
                <a:latin typeface="Calibri"/>
                <a:cs typeface="Calibri"/>
              </a:rPr>
              <a:t>should</a:t>
            </a:r>
            <a:r>
              <a:rPr dirty="0" baseline="5050" sz="1650" spc="-7">
                <a:latin typeface="Calibri"/>
                <a:cs typeface="Calibri"/>
              </a:rPr>
              <a:t> be</a:t>
            </a:r>
            <a:r>
              <a:rPr dirty="0" baseline="5050" sz="1650" spc="-22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pretty</a:t>
            </a:r>
            <a:r>
              <a:rPr dirty="0" baseline="5050" sz="1650" spc="-7">
                <a:latin typeface="Calibri"/>
                <a:cs typeface="Calibri"/>
              </a:rPr>
              <a:t> clear that</a:t>
            </a:r>
            <a:r>
              <a:rPr dirty="0" baseline="5050" sz="1650" spc="322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P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82">
                <a:latin typeface="Times New Roman"/>
                <a:cs typeface="Times New Roman"/>
              </a:rPr>
              <a:t> </a:t>
            </a: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 spc="-60">
                <a:latin typeface="Symbol"/>
                <a:cs typeface="Symbol"/>
              </a:rPr>
              <a:t></a:t>
            </a:r>
            <a:r>
              <a:rPr dirty="0" baseline="4629" sz="1800" spc="-60">
                <a:latin typeface="Times New Roman"/>
                <a:cs typeface="Times New Roman"/>
              </a:rPr>
              <a:t>1,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4,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37">
                <a:latin typeface="Symbol"/>
                <a:cs typeface="Symbol"/>
              </a:rPr>
              <a:t></a:t>
            </a:r>
            <a:r>
              <a:rPr dirty="0" baseline="4629" sz="1800" spc="-37">
                <a:latin typeface="Times New Roman"/>
                <a:cs typeface="Times New Roman"/>
              </a:rPr>
              <a:t>7</a:t>
            </a:r>
            <a:r>
              <a:rPr dirty="0" sz="1600" spc="-25">
                <a:latin typeface="Symbol"/>
                <a:cs typeface="Symbol"/>
              </a:rPr>
              <a:t></a:t>
            </a:r>
            <a:r>
              <a:rPr dirty="0" sz="1600" spc="4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closest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to the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 i="1">
                <a:latin typeface="Calibri"/>
                <a:cs typeface="Calibri"/>
              </a:rPr>
              <a:t>z</a:t>
            </a:r>
            <a:r>
              <a:rPr dirty="0" baseline="5050" sz="1650" spc="-7">
                <a:latin typeface="Calibri"/>
                <a:cs typeface="Calibri"/>
              </a:rPr>
              <a:t>-axis.</a:t>
            </a:r>
            <a:endParaRPr baseline="5050" sz="1650">
              <a:latin typeface="Calibri"/>
              <a:cs typeface="Calibri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896111" y="7623047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 txBox="1"/>
          <p:nvPr/>
        </p:nvSpPr>
        <p:spPr>
          <a:xfrm>
            <a:off x="863600" y="8001891"/>
            <a:ext cx="5954395" cy="8026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50800" marR="43180">
              <a:lnSpc>
                <a:spcPct val="1059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4. </a:t>
            </a:r>
            <a:r>
              <a:rPr dirty="0" sz="1100" spc="-5">
                <a:latin typeface="Calibri"/>
                <a:cs typeface="Calibri"/>
              </a:rPr>
              <a:t>List all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the coordinates systems </a:t>
            </a:r>
            <a:r>
              <a:rPr dirty="0" sz="1100">
                <a:latin typeface="Calibri"/>
                <a:cs typeface="Calibri"/>
              </a:rPr>
              <a:t>( </a:t>
            </a:r>
            <a:r>
              <a:rPr dirty="0" sz="1150" spc="130">
                <a:latin typeface="Tahoma"/>
                <a:cs typeface="Tahoma"/>
              </a:rPr>
              <a:t>ℝ </a:t>
            </a:r>
            <a:r>
              <a:rPr dirty="0" sz="1100">
                <a:latin typeface="Calibri"/>
                <a:cs typeface="Calibri"/>
              </a:rPr>
              <a:t>, </a:t>
            </a:r>
            <a:r>
              <a:rPr dirty="0" sz="1200" spc="95">
                <a:latin typeface="Tahoma"/>
                <a:cs typeface="Tahoma"/>
              </a:rPr>
              <a:t>ℝ</a:t>
            </a:r>
            <a:r>
              <a:rPr dirty="0" baseline="43650" sz="1050" spc="142">
                <a:latin typeface="Times New Roman"/>
                <a:cs typeface="Times New Roman"/>
              </a:rPr>
              <a:t>2 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200" spc="65">
                <a:latin typeface="Tahoma"/>
                <a:cs typeface="Tahoma"/>
              </a:rPr>
              <a:t>ℝ</a:t>
            </a:r>
            <a:r>
              <a:rPr dirty="0" baseline="43650" sz="1050" spc="97">
                <a:latin typeface="Times New Roman"/>
                <a:cs typeface="Times New Roman"/>
              </a:rPr>
              <a:t>3 </a:t>
            </a:r>
            <a:r>
              <a:rPr dirty="0" sz="1100">
                <a:latin typeface="Calibri"/>
                <a:cs typeface="Calibri"/>
              </a:rPr>
              <a:t>)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following equation will have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graph in.</a:t>
            </a:r>
            <a:r>
              <a:rPr dirty="0" sz="1100">
                <a:latin typeface="Calibri"/>
                <a:cs typeface="Calibri"/>
              </a:rPr>
              <a:t> Do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not </a:t>
            </a:r>
            <a:r>
              <a:rPr dirty="0" sz="1100" spc="-5">
                <a:latin typeface="Calibri"/>
                <a:cs typeface="Calibri"/>
              </a:rPr>
              <a:t>sketch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400">
              <a:latin typeface="Calibri"/>
              <a:cs typeface="Calibri"/>
            </a:endParaRPr>
          </a:p>
          <a:p>
            <a:pPr algn="ctr" marL="101600">
              <a:lnSpc>
                <a:spcPct val="100000"/>
              </a:lnSpc>
            </a:pPr>
            <a:r>
              <a:rPr dirty="0" sz="1200" spc="90">
                <a:latin typeface="Times New Roman"/>
                <a:cs typeface="Times New Roman"/>
              </a:rPr>
              <a:t>7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9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50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3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35">
                <a:latin typeface="Times New Roman"/>
                <a:cs typeface="Times New Roman"/>
              </a:rPr>
              <a:t>3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2021-10-13T13:08:50Z</dcterms:created>
  <dcterms:modified xsi:type="dcterms:W3CDTF">2021-10-13T13:08:50Z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stSaved">
    <vt:filetime>2021-10-13T00:00:00Z</vt:filetime>
  </property>
</Properties>
</file>